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1" r:id="rId9"/>
    <p:sldId id="262" r:id="rId10"/>
    <p:sldId id="263" r:id="rId1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64" d="100"/>
          <a:sy n="164" d="100"/>
        </p:scale>
        <p:origin x="96"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2280-E6A6-6E4B-9143-30F1C7B75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24D133-5190-C83C-9BCB-27315BCB0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6334D-00BD-DC1D-4C54-F5B96DC0F205}"/>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1D1A9F51-9C20-0011-D388-5774A466F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040A7-D6F0-D1FA-AEDA-0515B78B2C10}"/>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227793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3BCE-343F-C024-935C-0D174D9A7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A014B-48B6-68D8-2EAD-2A91BDE4C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2A7E0-7649-A650-99CC-5740974440CB}"/>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82D4A687-D757-F655-8854-CA36208A3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4F79B-E200-2F7C-08EA-327814DC4EA5}"/>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13303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25DEB-D84A-ADA8-FA20-6D1AA6863A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046A06-5C02-EB1F-D9DC-423989505D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A4496-81A5-15C7-5E31-6A89AD3DAD1A}"/>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24924272-C9EB-B833-5612-0F24A409F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8101A-035D-5CC4-76E9-95459A06A519}"/>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4102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0E92-63B9-B904-BA05-77C9A6D3F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FE5B7-3F48-B716-18DF-54A8D249B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2522C-F181-0B38-B5D0-CDAAF03AF0CD}"/>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BDD90C95-BC87-22F5-37C5-4DA3E6A5E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E8DD9-700C-D257-7DB1-280692F8F955}"/>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82794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045F-D03C-7964-A3BE-893176234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AB5026-8505-1B85-F50C-FA2BABF73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131AF-E096-5BFD-FF98-4FD58FA4B442}"/>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FD263C5B-1711-0B15-1FB6-25B245B61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6B435-9CD1-3D37-8FB0-0218C8165E5B}"/>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2539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DE50-8897-5381-A476-48B685167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FA789-4DBF-BEEB-3BA2-8AE7496FA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F4D9B-6A95-BFD4-157E-C3BB1EE02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85835-0D39-7C81-A924-6C1D8291FEB5}"/>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6" name="Footer Placeholder 5">
            <a:extLst>
              <a:ext uri="{FF2B5EF4-FFF2-40B4-BE49-F238E27FC236}">
                <a16:creationId xmlns:a16="http://schemas.microsoft.com/office/drawing/2014/main" id="{3A3D8BE4-8A8B-3810-54C2-88DF28AB8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36F3B-55DA-7703-720E-4BF84945588B}"/>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292055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15D5-1495-AB57-B319-29362331BA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3095F-BAFE-C9B9-E7E0-A910B6E50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681C0-2D56-621B-478F-4D24C1ED0B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A200B-EE50-4CAE-90F0-55DB64D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9B064-7FC4-7637-F7C8-C0D4C9922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B3E45F-1A2F-67A1-CCF9-28B5223C6244}"/>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8" name="Footer Placeholder 7">
            <a:extLst>
              <a:ext uri="{FF2B5EF4-FFF2-40B4-BE49-F238E27FC236}">
                <a16:creationId xmlns:a16="http://schemas.microsoft.com/office/drawing/2014/main" id="{D5E2B1B2-E829-B4A7-2AA5-53908B432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762C3A-02F2-A1BC-EF0A-E0FDEB87141A}"/>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293413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36C7-445C-45CF-6DAF-E95A907CC9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23A73-6868-3A51-0DCC-FC10BEA00F93}"/>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4" name="Footer Placeholder 3">
            <a:extLst>
              <a:ext uri="{FF2B5EF4-FFF2-40B4-BE49-F238E27FC236}">
                <a16:creationId xmlns:a16="http://schemas.microsoft.com/office/drawing/2014/main" id="{61687D5D-3449-6C68-BDC1-9E6228A72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F5D70-96F6-603B-3AB4-DADF2A5680AE}"/>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318840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2F703-9B7D-DF53-472B-01BC5E3C99D4}"/>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3" name="Footer Placeholder 2">
            <a:extLst>
              <a:ext uri="{FF2B5EF4-FFF2-40B4-BE49-F238E27FC236}">
                <a16:creationId xmlns:a16="http://schemas.microsoft.com/office/drawing/2014/main" id="{18A625B8-16A0-C46A-2A92-689B3859C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FFFE9-B075-398B-890B-29F6DB23881D}"/>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10969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BBD0-7B87-EBB4-66A7-937F0C2AE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8324B-7392-505B-29CB-EFA8BD433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C3C1DE-B568-A985-5454-8787D1213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5310D-03CA-C834-DEA6-3FF058DC72CC}"/>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6" name="Footer Placeholder 5">
            <a:extLst>
              <a:ext uri="{FF2B5EF4-FFF2-40B4-BE49-F238E27FC236}">
                <a16:creationId xmlns:a16="http://schemas.microsoft.com/office/drawing/2014/main" id="{55D9A8D3-089E-1D60-EA59-6584495DD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510C2-8F79-D398-9D8F-6BB3B42F4146}"/>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105956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4B29-1354-0AE2-F266-99D1C0C44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4E5D4A-6F23-0FA4-BEDE-C69A00897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85C91-B8EE-D55B-F080-655496D96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64391-4459-E023-0E6A-468FB5DB85A7}"/>
              </a:ext>
            </a:extLst>
          </p:cNvPr>
          <p:cNvSpPr>
            <a:spLocks noGrp="1"/>
          </p:cNvSpPr>
          <p:nvPr>
            <p:ph type="dt" sz="half" idx="10"/>
          </p:nvPr>
        </p:nvSpPr>
        <p:spPr/>
        <p:txBody>
          <a:bodyPr/>
          <a:lstStyle/>
          <a:p>
            <a:fld id="{9230A5D6-1B75-41F4-B5BD-43F5D657124A}" type="datetimeFigureOut">
              <a:rPr lang="en-US" smtClean="0"/>
              <a:t>2/21/2023</a:t>
            </a:fld>
            <a:endParaRPr lang="en-US"/>
          </a:p>
        </p:txBody>
      </p:sp>
      <p:sp>
        <p:nvSpPr>
          <p:cNvPr id="6" name="Footer Placeholder 5">
            <a:extLst>
              <a:ext uri="{FF2B5EF4-FFF2-40B4-BE49-F238E27FC236}">
                <a16:creationId xmlns:a16="http://schemas.microsoft.com/office/drawing/2014/main" id="{D742095D-01F1-E221-977F-7524A7672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A545E-63ED-D510-0B8C-33E08E9971C5}"/>
              </a:ext>
            </a:extLst>
          </p:cNvPr>
          <p:cNvSpPr>
            <a:spLocks noGrp="1"/>
          </p:cNvSpPr>
          <p:nvPr>
            <p:ph type="sldNum" sz="quarter" idx="12"/>
          </p:nvPr>
        </p:nvSpPr>
        <p:spPr/>
        <p:txBody>
          <a:bodyPr/>
          <a:lstStyle/>
          <a:p>
            <a:fld id="{D1FB5766-ADC8-4F97-AACD-968E5C2920FF}" type="slidenum">
              <a:rPr lang="en-US" smtClean="0"/>
              <a:t>‹#›</a:t>
            </a:fld>
            <a:endParaRPr lang="en-US"/>
          </a:p>
        </p:txBody>
      </p:sp>
    </p:spTree>
    <p:extLst>
      <p:ext uri="{BB962C8B-B14F-4D97-AF65-F5344CB8AC3E}">
        <p14:creationId xmlns:p14="http://schemas.microsoft.com/office/powerpoint/2010/main" val="220457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D63F77-63E1-AAF9-DAE6-915CA38859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1A7E9-D608-138A-8A9A-297082D7F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D743A-BBAB-DB21-28D5-9D75ADE3D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0A5D6-1B75-41F4-B5BD-43F5D657124A}" type="datetimeFigureOut">
              <a:rPr lang="en-US" smtClean="0"/>
              <a:t>2/21/2023</a:t>
            </a:fld>
            <a:endParaRPr lang="en-US"/>
          </a:p>
        </p:txBody>
      </p:sp>
      <p:sp>
        <p:nvSpPr>
          <p:cNvPr id="5" name="Footer Placeholder 4">
            <a:extLst>
              <a:ext uri="{FF2B5EF4-FFF2-40B4-BE49-F238E27FC236}">
                <a16:creationId xmlns:a16="http://schemas.microsoft.com/office/drawing/2014/main" id="{EB1EB660-58A1-0AAD-4A32-D613A8551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92D35-4AE9-C50E-D4FA-9DF00F3F6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B5766-ADC8-4F97-AACD-968E5C2920FF}" type="slidenum">
              <a:rPr lang="en-US" smtClean="0"/>
              <a:t>‹#›</a:t>
            </a:fld>
            <a:endParaRPr lang="en-US"/>
          </a:p>
        </p:txBody>
      </p:sp>
    </p:spTree>
    <p:extLst>
      <p:ext uri="{BB962C8B-B14F-4D97-AF65-F5344CB8AC3E}">
        <p14:creationId xmlns:p14="http://schemas.microsoft.com/office/powerpoint/2010/main" val="77384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hamberlainobservatory.com/using-new-processes-to-improve-image-quality-in-post-processing/" TargetMode="External"/><Relationship Id="rId3" Type="http://schemas.openxmlformats.org/officeDocument/2006/relationships/hyperlink" Target="https://www.youtube.com/watch?v=JlSUVJI93jg" TargetMode="External"/><Relationship Id="rId7" Type="http://schemas.openxmlformats.org/officeDocument/2006/relationships/hyperlink" Target="http://www.skypixels.at/pixinsight_scripts.html" TargetMode="External"/><Relationship Id="rId2" Type="http://schemas.openxmlformats.org/officeDocument/2006/relationships/hyperlink" Target="http://www.rc-astro.com/" TargetMode="External"/><Relationship Id="rId1" Type="http://schemas.openxmlformats.org/officeDocument/2006/relationships/slideLayout" Target="../slideLayouts/slideLayout2.xml"/><Relationship Id="rId6" Type="http://schemas.openxmlformats.org/officeDocument/2006/relationships/hyperlink" Target="http://www.pixinsight.com/" TargetMode="External"/><Relationship Id="rId5" Type="http://schemas.openxmlformats.org/officeDocument/2006/relationships/hyperlink" Target="http://www.rc-astro.com/resources/gpu_nn_acceleration.php" TargetMode="External"/><Relationship Id="rId4" Type="http://schemas.openxmlformats.org/officeDocument/2006/relationships/hyperlink" Target="https://youtu.be/6hkVBnYYlss" TargetMode="External"/><Relationship Id="rId9" Type="http://schemas.openxmlformats.org/officeDocument/2006/relationships/hyperlink" Target="http://www.chamberlainobservato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3466-8AD6-3180-30A6-EEDEB7A2296C}"/>
              </a:ext>
            </a:extLst>
          </p:cNvPr>
          <p:cNvSpPr>
            <a:spLocks noGrp="1"/>
          </p:cNvSpPr>
          <p:nvPr>
            <p:ph type="ctrTitle"/>
          </p:nvPr>
        </p:nvSpPr>
        <p:spPr/>
        <p:txBody>
          <a:bodyPr/>
          <a:lstStyle/>
          <a:p>
            <a:r>
              <a:rPr lang="en-US" dirty="0">
                <a:solidFill>
                  <a:schemeClr val="accent4">
                    <a:lumMod val="40000"/>
                    <a:lumOff val="60000"/>
                  </a:schemeClr>
                </a:solidFill>
              </a:rPr>
              <a:t>AI </a:t>
            </a:r>
            <a:r>
              <a:rPr lang="en-US">
                <a:solidFill>
                  <a:schemeClr val="accent4">
                    <a:lumMod val="40000"/>
                    <a:lumOff val="60000"/>
                  </a:schemeClr>
                </a:solidFill>
              </a:rPr>
              <a:t>in Astrophotography</a:t>
            </a:r>
            <a:endParaRPr lang="en-US"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E1C25C25-8D20-A013-92B6-F6CFD818E4CD}"/>
              </a:ext>
            </a:extLst>
          </p:cNvPr>
          <p:cNvSpPr>
            <a:spLocks noGrp="1"/>
          </p:cNvSpPr>
          <p:nvPr>
            <p:ph type="subTitle" idx="1"/>
          </p:nvPr>
        </p:nvSpPr>
        <p:spPr/>
        <p:txBody>
          <a:bodyPr/>
          <a:lstStyle/>
          <a:p>
            <a:r>
              <a:rPr lang="en-US" dirty="0">
                <a:solidFill>
                  <a:srgbClr val="FFC000"/>
                </a:solidFill>
              </a:rPr>
              <a:t>Dale A. Chamberlain</a:t>
            </a:r>
          </a:p>
          <a:p>
            <a:r>
              <a:rPr lang="en-US" dirty="0">
                <a:solidFill>
                  <a:srgbClr val="FFC000"/>
                </a:solidFill>
              </a:rPr>
              <a:t>www.chamberlainobservatory.com</a:t>
            </a:r>
          </a:p>
        </p:txBody>
      </p:sp>
    </p:spTree>
    <p:extLst>
      <p:ext uri="{BB962C8B-B14F-4D97-AF65-F5344CB8AC3E}">
        <p14:creationId xmlns:p14="http://schemas.microsoft.com/office/powerpoint/2010/main" val="14995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1D36-39C0-486B-4213-CE04C534C84E}"/>
              </a:ext>
            </a:extLst>
          </p:cNvPr>
          <p:cNvSpPr>
            <a:spLocks noGrp="1"/>
          </p:cNvSpPr>
          <p:nvPr>
            <p:ph type="title"/>
          </p:nvPr>
        </p:nvSpPr>
        <p:spPr/>
        <p:txBody>
          <a:bodyPr/>
          <a:lstStyle/>
          <a:p>
            <a:r>
              <a:rPr lang="en-US" dirty="0">
                <a:solidFill>
                  <a:schemeClr val="accent4">
                    <a:lumMod val="40000"/>
                    <a:lumOff val="60000"/>
                  </a:schemeClr>
                </a:solidFill>
              </a:rPr>
              <a:t>Links</a:t>
            </a:r>
          </a:p>
        </p:txBody>
      </p:sp>
      <p:sp>
        <p:nvSpPr>
          <p:cNvPr id="3" name="Content Placeholder 2">
            <a:extLst>
              <a:ext uri="{FF2B5EF4-FFF2-40B4-BE49-F238E27FC236}">
                <a16:creationId xmlns:a16="http://schemas.microsoft.com/office/drawing/2014/main" id="{9F87C120-9F8F-6F68-AD9F-A271F83A410D}"/>
              </a:ext>
            </a:extLst>
          </p:cNvPr>
          <p:cNvSpPr>
            <a:spLocks noGrp="1"/>
          </p:cNvSpPr>
          <p:nvPr>
            <p:ph idx="1"/>
          </p:nvPr>
        </p:nvSpPr>
        <p:spPr/>
        <p:txBody>
          <a:bodyPr>
            <a:normAutofit lnSpcReduction="10000"/>
          </a:bodyPr>
          <a:lstStyle/>
          <a:p>
            <a:r>
              <a:rPr lang="en-US" dirty="0">
                <a:solidFill>
                  <a:schemeClr val="accent4">
                    <a:lumMod val="40000"/>
                    <a:lumOff val="60000"/>
                  </a:schemeClr>
                </a:solidFill>
              </a:rPr>
              <a:t>Russ Croman’s RC-Astro site: </a:t>
            </a:r>
            <a:r>
              <a:rPr lang="en-US" dirty="0">
                <a:solidFill>
                  <a:schemeClr val="accent4">
                    <a:lumMod val="40000"/>
                    <a:lumOff val="60000"/>
                  </a:schemeClr>
                </a:solidFill>
                <a:hlinkClick r:id="rId2">
                  <a:extLst>
                    <a:ext uri="{A12FA001-AC4F-418D-AE19-62706E023703}">
                      <ahyp:hlinkClr xmlns:ahyp="http://schemas.microsoft.com/office/drawing/2018/hyperlinkcolor" val="tx"/>
                    </a:ext>
                  </a:extLst>
                </a:hlinkClick>
              </a:rPr>
              <a:t>www.rc-astro.com</a:t>
            </a:r>
            <a:endParaRPr lang="en-US" dirty="0">
              <a:solidFill>
                <a:schemeClr val="accent4">
                  <a:lumMod val="40000"/>
                  <a:lumOff val="60000"/>
                </a:schemeClr>
              </a:solidFill>
            </a:endParaRPr>
          </a:p>
          <a:p>
            <a:r>
              <a:rPr lang="en-US" sz="2000" dirty="0">
                <a:solidFill>
                  <a:schemeClr val="accent4">
                    <a:lumMod val="40000"/>
                    <a:lumOff val="60000"/>
                  </a:schemeClr>
                </a:solidFill>
              </a:rPr>
              <a:t>Russ Croman’s AI Presentation to AIC  </a:t>
            </a:r>
            <a:r>
              <a:rPr lang="en-US" sz="20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https://www.youtube.com/watch?v=JlSUVJI93jg</a:t>
            </a:r>
            <a:endParaRPr lang="en-US" sz="2000" dirty="0">
              <a:solidFill>
                <a:schemeClr val="accent4">
                  <a:lumMod val="40000"/>
                  <a:lumOff val="60000"/>
                </a:schemeClr>
              </a:solidFill>
            </a:endParaRPr>
          </a:p>
          <a:p>
            <a:r>
              <a:rPr lang="en-US" sz="2000" dirty="0">
                <a:solidFill>
                  <a:schemeClr val="accent4">
                    <a:lumMod val="40000"/>
                    <a:lumOff val="60000"/>
                  </a:schemeClr>
                </a:solidFill>
              </a:rPr>
              <a:t>Adam Block Interview with Russ Croman: </a:t>
            </a:r>
            <a:r>
              <a:rPr lang="en-US" sz="20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https://youtu.be/6hkVBnYYlss</a:t>
            </a:r>
            <a:endParaRPr lang="en-US" sz="2000" dirty="0">
              <a:solidFill>
                <a:schemeClr val="accent4">
                  <a:lumMod val="40000"/>
                  <a:lumOff val="60000"/>
                </a:schemeClr>
              </a:solidFill>
            </a:endParaRPr>
          </a:p>
          <a:p>
            <a:r>
              <a:rPr lang="en-US" sz="2000" dirty="0">
                <a:solidFill>
                  <a:schemeClr val="accent4">
                    <a:lumMod val="40000"/>
                    <a:lumOff val="60000"/>
                  </a:schemeClr>
                </a:solidFill>
              </a:rPr>
              <a:t>RC-Astro page on GPU acceleration: </a:t>
            </a:r>
            <a:r>
              <a:rPr lang="en-US" sz="2000" dirty="0">
                <a:solidFill>
                  <a:schemeClr val="accent4">
                    <a:lumMod val="40000"/>
                    <a:lumOff val="60000"/>
                  </a:schemeClr>
                </a:solidFill>
                <a:hlinkClick r:id="rId5">
                  <a:extLst>
                    <a:ext uri="{A12FA001-AC4F-418D-AE19-62706E023703}">
                      <ahyp:hlinkClr xmlns:ahyp="http://schemas.microsoft.com/office/drawing/2018/hyperlinkcolor" val="tx"/>
                    </a:ext>
                  </a:extLst>
                </a:hlinkClick>
              </a:rPr>
              <a:t>www.rc-astro.com/resources/gpu_nn_acceleration.php</a:t>
            </a:r>
            <a:endParaRPr lang="en-US" sz="2000" dirty="0">
              <a:solidFill>
                <a:schemeClr val="accent4">
                  <a:lumMod val="40000"/>
                  <a:lumOff val="60000"/>
                </a:schemeClr>
              </a:solidFill>
            </a:endParaRPr>
          </a:p>
          <a:p>
            <a:r>
              <a:rPr lang="en-US" dirty="0">
                <a:solidFill>
                  <a:schemeClr val="accent4">
                    <a:lumMod val="40000"/>
                    <a:lumOff val="60000"/>
                  </a:schemeClr>
                </a:solidFill>
              </a:rPr>
              <a:t>PixInsight: </a:t>
            </a:r>
            <a:r>
              <a:rPr lang="en-US" dirty="0">
                <a:solidFill>
                  <a:schemeClr val="accent4">
                    <a:lumMod val="40000"/>
                    <a:lumOff val="60000"/>
                  </a:schemeClr>
                </a:solidFill>
                <a:hlinkClick r:id="rId6">
                  <a:extLst>
                    <a:ext uri="{A12FA001-AC4F-418D-AE19-62706E023703}">
                      <ahyp:hlinkClr xmlns:ahyp="http://schemas.microsoft.com/office/drawing/2018/hyperlinkcolor" val="tx"/>
                    </a:ext>
                  </a:extLst>
                </a:hlinkClick>
              </a:rPr>
              <a:t>www.pixinsight.com</a:t>
            </a:r>
            <a:endParaRPr lang="en-US" dirty="0">
              <a:solidFill>
                <a:schemeClr val="accent4">
                  <a:lumMod val="40000"/>
                  <a:lumOff val="60000"/>
                </a:schemeClr>
              </a:solidFill>
            </a:endParaRPr>
          </a:p>
          <a:p>
            <a:r>
              <a:rPr lang="en-US" dirty="0">
                <a:solidFill>
                  <a:schemeClr val="accent4">
                    <a:lumMod val="40000"/>
                    <a:lumOff val="60000"/>
                  </a:schemeClr>
                </a:solidFill>
              </a:rPr>
              <a:t>Hartmut Bornemann scripts: </a:t>
            </a:r>
            <a:r>
              <a:rPr lang="en-US" dirty="0">
                <a:solidFill>
                  <a:schemeClr val="accent4">
                    <a:lumMod val="40000"/>
                    <a:lumOff val="60000"/>
                  </a:schemeClr>
                </a:solidFill>
                <a:hlinkClick r:id="rId7">
                  <a:extLst>
                    <a:ext uri="{A12FA001-AC4F-418D-AE19-62706E023703}">
                      <ahyp:hlinkClr xmlns:ahyp="http://schemas.microsoft.com/office/drawing/2018/hyperlinkcolor" val="tx"/>
                    </a:ext>
                  </a:extLst>
                </a:hlinkClick>
              </a:rPr>
              <a:t>www.skypixels.at/pixinsight_scripts.html</a:t>
            </a:r>
            <a:endParaRPr lang="en-US" dirty="0">
              <a:solidFill>
                <a:schemeClr val="accent4">
                  <a:lumMod val="40000"/>
                  <a:lumOff val="60000"/>
                </a:schemeClr>
              </a:solidFill>
            </a:endParaRPr>
          </a:p>
          <a:p>
            <a:r>
              <a:rPr lang="en-US" dirty="0">
                <a:solidFill>
                  <a:schemeClr val="accent4">
                    <a:lumMod val="40000"/>
                    <a:lumOff val="60000"/>
                  </a:schemeClr>
                </a:solidFill>
              </a:rPr>
              <a:t>Using New Processes to Improve Image Quality in Post Processing: </a:t>
            </a:r>
            <a:r>
              <a:rPr lang="en-US" dirty="0">
                <a:solidFill>
                  <a:schemeClr val="accent4">
                    <a:lumMod val="40000"/>
                    <a:lumOff val="60000"/>
                  </a:schemeClr>
                </a:solidFill>
                <a:hlinkClick r:id="rId8">
                  <a:extLst>
                    <a:ext uri="{A12FA001-AC4F-418D-AE19-62706E023703}">
                      <ahyp:hlinkClr xmlns:ahyp="http://schemas.microsoft.com/office/drawing/2018/hyperlinkcolor" val="tx"/>
                    </a:ext>
                  </a:extLst>
                </a:hlinkClick>
              </a:rPr>
              <a:t>https://chamberlainobservatory.com/using-new-processes-to-improve-image-quality-in-post-processing/</a:t>
            </a:r>
            <a:endParaRPr lang="en-US" dirty="0">
              <a:solidFill>
                <a:schemeClr val="accent4">
                  <a:lumMod val="40000"/>
                  <a:lumOff val="60000"/>
                </a:schemeClr>
              </a:solidFill>
            </a:endParaRPr>
          </a:p>
          <a:p>
            <a:r>
              <a:rPr lang="en-US" dirty="0">
                <a:solidFill>
                  <a:schemeClr val="accent4">
                    <a:lumMod val="40000"/>
                    <a:lumOff val="60000"/>
                  </a:schemeClr>
                </a:solidFill>
              </a:rPr>
              <a:t>Chamberlain Observatory: </a:t>
            </a:r>
            <a:r>
              <a:rPr lang="en-US" dirty="0">
                <a:solidFill>
                  <a:schemeClr val="accent4">
                    <a:lumMod val="40000"/>
                    <a:lumOff val="60000"/>
                  </a:schemeClr>
                </a:solidFill>
                <a:hlinkClick r:id="rId9">
                  <a:extLst>
                    <a:ext uri="{A12FA001-AC4F-418D-AE19-62706E023703}">
                      <ahyp:hlinkClr xmlns:ahyp="http://schemas.microsoft.com/office/drawing/2018/hyperlinkcolor" val="tx"/>
                    </a:ext>
                  </a:extLst>
                </a:hlinkClick>
              </a:rPr>
              <a:t>www.chamberlainobservatory.com/</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297160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5E9E-1D98-5B14-13D2-BC23CF441FE5}"/>
              </a:ext>
            </a:extLst>
          </p:cNvPr>
          <p:cNvSpPr>
            <a:spLocks noGrp="1"/>
          </p:cNvSpPr>
          <p:nvPr>
            <p:ph type="title"/>
          </p:nvPr>
        </p:nvSpPr>
        <p:spPr/>
        <p:txBody>
          <a:bodyPr/>
          <a:lstStyle/>
          <a:p>
            <a:r>
              <a:rPr lang="en-US" dirty="0">
                <a:solidFill>
                  <a:schemeClr val="accent4">
                    <a:lumMod val="40000"/>
                    <a:lumOff val="60000"/>
                  </a:schemeClr>
                </a:solidFill>
              </a:rPr>
              <a:t>What is AI (Artificial Intelligence)</a:t>
            </a:r>
          </a:p>
        </p:txBody>
      </p:sp>
      <p:sp>
        <p:nvSpPr>
          <p:cNvPr id="3" name="Content Placeholder 2">
            <a:extLst>
              <a:ext uri="{FF2B5EF4-FFF2-40B4-BE49-F238E27FC236}">
                <a16:creationId xmlns:a16="http://schemas.microsoft.com/office/drawing/2014/main" id="{98EDC3B3-FBC4-C566-853D-8702548EF3F6}"/>
              </a:ext>
            </a:extLst>
          </p:cNvPr>
          <p:cNvSpPr>
            <a:spLocks noGrp="1"/>
          </p:cNvSpPr>
          <p:nvPr>
            <p:ph idx="1"/>
          </p:nvPr>
        </p:nvSpPr>
        <p:spPr/>
        <p:txBody>
          <a:bodyPr/>
          <a:lstStyle/>
          <a:p>
            <a:r>
              <a:rPr lang="en-US" dirty="0">
                <a:solidFill>
                  <a:schemeClr val="accent4">
                    <a:lumMod val="40000"/>
                    <a:lumOff val="60000"/>
                  </a:schemeClr>
                </a:solidFill>
              </a:rPr>
              <a:t>Machines capable of perception, logic, and learning</a:t>
            </a:r>
          </a:p>
          <a:p>
            <a:r>
              <a:rPr lang="en-US" dirty="0">
                <a:solidFill>
                  <a:schemeClr val="accent4">
                    <a:lumMod val="40000"/>
                    <a:lumOff val="60000"/>
                  </a:schemeClr>
                </a:solidFill>
              </a:rPr>
              <a:t>Machine learning employs algorithms that learn from data to make predictions or decisions and whose performance improves when exposed to more data over time</a:t>
            </a:r>
          </a:p>
          <a:p>
            <a:r>
              <a:rPr lang="en-US" dirty="0">
                <a:solidFill>
                  <a:schemeClr val="accent4">
                    <a:lumMod val="40000"/>
                    <a:lumOff val="60000"/>
                  </a:schemeClr>
                </a:solidFill>
              </a:rPr>
              <a:t>Deep learning uses many-layered neural networks to build algorithms that find the best way to perform tasks on their own based on vast sets of data</a:t>
            </a:r>
          </a:p>
          <a:p>
            <a:endParaRPr lang="en-US" dirty="0">
              <a:solidFill>
                <a:schemeClr val="accent4">
                  <a:lumMod val="40000"/>
                  <a:lumOff val="60000"/>
                </a:schemeClr>
              </a:solidFill>
            </a:endParaRPr>
          </a:p>
          <a:p>
            <a:pPr marL="0" indent="0">
              <a:buNone/>
            </a:pPr>
            <a:r>
              <a:rPr lang="en-US" sz="1400" i="1" dirty="0">
                <a:solidFill>
                  <a:schemeClr val="accent4">
                    <a:lumMod val="40000"/>
                    <a:lumOff val="60000"/>
                  </a:schemeClr>
                </a:solidFill>
              </a:rPr>
              <a:t>Definition from Intel Corporation</a:t>
            </a:r>
          </a:p>
        </p:txBody>
      </p:sp>
    </p:spTree>
    <p:extLst>
      <p:ext uri="{BB962C8B-B14F-4D97-AF65-F5344CB8AC3E}">
        <p14:creationId xmlns:p14="http://schemas.microsoft.com/office/powerpoint/2010/main" val="398588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3883-DAF7-A159-7BF9-478D98B55E95}"/>
              </a:ext>
            </a:extLst>
          </p:cNvPr>
          <p:cNvSpPr>
            <a:spLocks noGrp="1"/>
          </p:cNvSpPr>
          <p:nvPr>
            <p:ph type="title"/>
          </p:nvPr>
        </p:nvSpPr>
        <p:spPr/>
        <p:txBody>
          <a:bodyPr/>
          <a:lstStyle/>
          <a:p>
            <a:r>
              <a:rPr lang="en-US" dirty="0">
                <a:solidFill>
                  <a:schemeClr val="accent4">
                    <a:lumMod val="40000"/>
                    <a:lumOff val="60000"/>
                  </a:schemeClr>
                </a:solidFill>
              </a:rPr>
              <a:t>AI applications in photography</a:t>
            </a:r>
          </a:p>
        </p:txBody>
      </p:sp>
      <p:sp>
        <p:nvSpPr>
          <p:cNvPr id="3" name="Content Placeholder 2">
            <a:extLst>
              <a:ext uri="{FF2B5EF4-FFF2-40B4-BE49-F238E27FC236}">
                <a16:creationId xmlns:a16="http://schemas.microsoft.com/office/drawing/2014/main" id="{CBB0308F-9790-DCE2-DEF8-D689903FCFE8}"/>
              </a:ext>
            </a:extLst>
          </p:cNvPr>
          <p:cNvSpPr>
            <a:spLocks noGrp="1"/>
          </p:cNvSpPr>
          <p:nvPr>
            <p:ph idx="1"/>
          </p:nvPr>
        </p:nvSpPr>
        <p:spPr/>
        <p:txBody>
          <a:bodyPr>
            <a:normAutofit fontScale="92500" lnSpcReduction="10000"/>
          </a:bodyPr>
          <a:lstStyle/>
          <a:p>
            <a:r>
              <a:rPr lang="en-US" dirty="0">
                <a:solidFill>
                  <a:schemeClr val="accent4">
                    <a:lumMod val="40000"/>
                    <a:lumOff val="60000"/>
                  </a:schemeClr>
                </a:solidFill>
              </a:rPr>
              <a:t>AI allows the developer to focus on solving the problem rather than coding for it</a:t>
            </a:r>
          </a:p>
          <a:p>
            <a:r>
              <a:rPr lang="en-US" dirty="0">
                <a:solidFill>
                  <a:schemeClr val="accent4">
                    <a:lumMod val="40000"/>
                    <a:lumOff val="60000"/>
                  </a:schemeClr>
                </a:solidFill>
              </a:rPr>
              <a:t>AI has been a part of digital photography for some time now</a:t>
            </a:r>
          </a:p>
          <a:p>
            <a:pPr lvl="1">
              <a:buFont typeface="Wingdings" panose="05000000000000000000" pitchFamily="2" charset="2"/>
              <a:buChar char="ü"/>
            </a:pPr>
            <a:r>
              <a:rPr lang="en-US" dirty="0">
                <a:solidFill>
                  <a:schemeClr val="accent4">
                    <a:lumMod val="40000"/>
                    <a:lumOff val="60000"/>
                  </a:schemeClr>
                </a:solidFill>
              </a:rPr>
              <a:t>Adobe Photoshop CC</a:t>
            </a:r>
          </a:p>
          <a:p>
            <a:pPr lvl="1">
              <a:buFont typeface="Wingdings" panose="05000000000000000000" pitchFamily="2" charset="2"/>
              <a:buChar char="ü"/>
            </a:pPr>
            <a:r>
              <a:rPr lang="en-US" dirty="0">
                <a:solidFill>
                  <a:schemeClr val="accent4">
                    <a:lumMod val="40000"/>
                    <a:lumOff val="60000"/>
                  </a:schemeClr>
                </a:solidFill>
              </a:rPr>
              <a:t>Topaz </a:t>
            </a:r>
            <a:r>
              <a:rPr lang="en-US" dirty="0" err="1">
                <a:solidFill>
                  <a:schemeClr val="accent4">
                    <a:lumMod val="40000"/>
                    <a:lumOff val="60000"/>
                  </a:schemeClr>
                </a:solidFill>
              </a:rPr>
              <a:t>DeNoise</a:t>
            </a:r>
            <a:r>
              <a:rPr lang="en-US" dirty="0">
                <a:solidFill>
                  <a:schemeClr val="accent4">
                    <a:lumMod val="40000"/>
                    <a:lumOff val="60000"/>
                  </a:schemeClr>
                </a:solidFill>
              </a:rPr>
              <a:t> AI, Gigapixel AI, Sharpen AI, etc.</a:t>
            </a:r>
          </a:p>
          <a:p>
            <a:pPr lvl="1">
              <a:buFont typeface="Wingdings" panose="05000000000000000000" pitchFamily="2" charset="2"/>
              <a:buChar char="ü"/>
            </a:pPr>
            <a:r>
              <a:rPr lang="en-US" dirty="0">
                <a:solidFill>
                  <a:schemeClr val="accent4">
                    <a:lumMod val="40000"/>
                    <a:lumOff val="60000"/>
                  </a:schemeClr>
                </a:solidFill>
              </a:rPr>
              <a:t>DxO </a:t>
            </a:r>
            <a:r>
              <a:rPr lang="en-US" dirty="0" err="1">
                <a:solidFill>
                  <a:schemeClr val="accent4">
                    <a:lumMod val="40000"/>
                    <a:lumOff val="60000"/>
                  </a:schemeClr>
                </a:solidFill>
              </a:rPr>
              <a:t>DeepPrime</a:t>
            </a:r>
            <a:endParaRPr lang="en-US" dirty="0">
              <a:solidFill>
                <a:schemeClr val="accent4">
                  <a:lumMod val="40000"/>
                  <a:lumOff val="60000"/>
                </a:schemeClr>
              </a:solidFill>
            </a:endParaRPr>
          </a:p>
          <a:p>
            <a:r>
              <a:rPr lang="en-US" dirty="0">
                <a:solidFill>
                  <a:schemeClr val="accent4">
                    <a:lumMod val="40000"/>
                    <a:lumOff val="60000"/>
                  </a:schemeClr>
                </a:solidFill>
              </a:rPr>
              <a:t>AI used in </a:t>
            </a:r>
            <a:r>
              <a:rPr lang="en-US" u="sng" dirty="0">
                <a:solidFill>
                  <a:schemeClr val="accent4">
                    <a:lumMod val="40000"/>
                    <a:lumOff val="60000"/>
                  </a:schemeClr>
                </a:solidFill>
              </a:rPr>
              <a:t>graphic arts</a:t>
            </a:r>
          </a:p>
          <a:p>
            <a:pPr lvl="1">
              <a:buFont typeface="Wingdings" panose="05000000000000000000" pitchFamily="2" charset="2"/>
              <a:buChar char="ü"/>
            </a:pPr>
            <a:r>
              <a:rPr lang="en-US" dirty="0">
                <a:solidFill>
                  <a:schemeClr val="accent4">
                    <a:lumMod val="40000"/>
                    <a:lumOff val="60000"/>
                  </a:schemeClr>
                </a:solidFill>
              </a:rPr>
              <a:t>Builds images based on a plethora of images, including stock photos by using text descriptions provided by the maker</a:t>
            </a:r>
          </a:p>
          <a:p>
            <a:pPr lvl="1">
              <a:buFont typeface="Wingdings" panose="05000000000000000000" pitchFamily="2" charset="2"/>
              <a:buChar char="ü"/>
            </a:pPr>
            <a:r>
              <a:rPr lang="en-US" dirty="0">
                <a:solidFill>
                  <a:schemeClr val="accent4">
                    <a:lumMod val="40000"/>
                    <a:lumOff val="60000"/>
                  </a:schemeClr>
                </a:solidFill>
              </a:rPr>
              <a:t>Not true photography</a:t>
            </a:r>
          </a:p>
          <a:p>
            <a:pPr lvl="1">
              <a:buFont typeface="Wingdings" panose="05000000000000000000" pitchFamily="2" charset="2"/>
              <a:buChar char="ü"/>
            </a:pPr>
            <a:r>
              <a:rPr lang="en-US" dirty="0" err="1">
                <a:solidFill>
                  <a:schemeClr val="accent4">
                    <a:lumMod val="40000"/>
                    <a:lumOff val="60000"/>
                  </a:schemeClr>
                </a:solidFill>
              </a:rPr>
              <a:t>MidJourney</a:t>
            </a:r>
            <a:r>
              <a:rPr lang="en-US" dirty="0">
                <a:solidFill>
                  <a:schemeClr val="accent4">
                    <a:lumMod val="40000"/>
                    <a:lumOff val="60000"/>
                  </a:schemeClr>
                </a:solidFill>
              </a:rPr>
              <a:t>, </a:t>
            </a:r>
            <a:r>
              <a:rPr lang="en-US" dirty="0" err="1">
                <a:solidFill>
                  <a:schemeClr val="accent4">
                    <a:lumMod val="40000"/>
                    <a:lumOff val="60000"/>
                  </a:schemeClr>
                </a:solidFill>
              </a:rPr>
              <a:t>StableFusion</a:t>
            </a:r>
            <a:r>
              <a:rPr lang="en-US" dirty="0">
                <a:solidFill>
                  <a:schemeClr val="accent4">
                    <a:lumMod val="40000"/>
                    <a:lumOff val="60000"/>
                  </a:schemeClr>
                </a:solidFill>
              </a:rPr>
              <a:t> and many others</a:t>
            </a:r>
          </a:p>
          <a:p>
            <a:pPr lvl="1">
              <a:buFont typeface="Wingdings" panose="05000000000000000000" pitchFamily="2" charset="2"/>
              <a:buChar char="ü"/>
            </a:pPr>
            <a:r>
              <a:rPr lang="en-US" dirty="0">
                <a:solidFill>
                  <a:schemeClr val="accent4">
                    <a:lumMod val="40000"/>
                    <a:lumOff val="60000"/>
                  </a:schemeClr>
                </a:solidFill>
              </a:rPr>
              <a:t>Not what we will be discussing in this presentation </a:t>
            </a:r>
          </a:p>
        </p:txBody>
      </p:sp>
    </p:spTree>
    <p:extLst>
      <p:ext uri="{BB962C8B-B14F-4D97-AF65-F5344CB8AC3E}">
        <p14:creationId xmlns:p14="http://schemas.microsoft.com/office/powerpoint/2010/main" val="314338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53D7-70D6-06F7-E934-CD1097754AF3}"/>
              </a:ext>
            </a:extLst>
          </p:cNvPr>
          <p:cNvSpPr>
            <a:spLocks noGrp="1"/>
          </p:cNvSpPr>
          <p:nvPr>
            <p:ph type="title"/>
          </p:nvPr>
        </p:nvSpPr>
        <p:spPr/>
        <p:txBody>
          <a:bodyPr/>
          <a:lstStyle/>
          <a:p>
            <a:r>
              <a:rPr lang="en-US" dirty="0">
                <a:solidFill>
                  <a:schemeClr val="accent4">
                    <a:lumMod val="40000"/>
                    <a:lumOff val="60000"/>
                  </a:schemeClr>
                </a:solidFill>
              </a:rPr>
              <a:t>Where is AI in Astrophotography?</a:t>
            </a:r>
          </a:p>
        </p:txBody>
      </p:sp>
      <p:sp>
        <p:nvSpPr>
          <p:cNvPr id="3" name="Content Placeholder 2">
            <a:extLst>
              <a:ext uri="{FF2B5EF4-FFF2-40B4-BE49-F238E27FC236}">
                <a16:creationId xmlns:a16="http://schemas.microsoft.com/office/drawing/2014/main" id="{0AF70945-CA68-5DE3-E455-FBDBDDF4BFA3}"/>
              </a:ext>
            </a:extLst>
          </p:cNvPr>
          <p:cNvSpPr>
            <a:spLocks noGrp="1"/>
          </p:cNvSpPr>
          <p:nvPr>
            <p:ph idx="1"/>
          </p:nvPr>
        </p:nvSpPr>
        <p:spPr/>
        <p:txBody>
          <a:bodyPr>
            <a:normAutofit fontScale="92500" lnSpcReduction="20000"/>
          </a:bodyPr>
          <a:lstStyle/>
          <a:p>
            <a:r>
              <a:rPr lang="en-US" dirty="0">
                <a:solidFill>
                  <a:schemeClr val="accent4">
                    <a:lumMod val="40000"/>
                    <a:lumOff val="60000"/>
                  </a:schemeClr>
                </a:solidFill>
              </a:rPr>
              <a:t>Astrophotography has lagged behind the photography industry in adopting AI</a:t>
            </a:r>
          </a:p>
          <a:p>
            <a:r>
              <a:rPr lang="en-US" dirty="0">
                <a:solidFill>
                  <a:schemeClr val="accent4">
                    <a:lumMod val="40000"/>
                    <a:lumOff val="60000"/>
                  </a:schemeClr>
                </a:solidFill>
              </a:rPr>
              <a:t>Many astrophotographers have used Topaz Denoise AI </a:t>
            </a:r>
          </a:p>
          <a:p>
            <a:pPr lvl="1">
              <a:buFont typeface="Wingdings" panose="05000000000000000000" pitchFamily="2" charset="2"/>
              <a:buChar char="ü"/>
            </a:pPr>
            <a:r>
              <a:rPr lang="en-US" dirty="0">
                <a:solidFill>
                  <a:schemeClr val="accent4">
                    <a:lumMod val="40000"/>
                    <a:lumOff val="60000"/>
                  </a:schemeClr>
                </a:solidFill>
              </a:rPr>
              <a:t>Topaz Denoise AI does an excellent job for non-</a:t>
            </a:r>
            <a:r>
              <a:rPr lang="en-US" dirty="0" err="1">
                <a:solidFill>
                  <a:schemeClr val="accent4">
                    <a:lumMod val="40000"/>
                    <a:lumOff val="60000"/>
                  </a:schemeClr>
                </a:solidFill>
              </a:rPr>
              <a:t>astrophotos</a:t>
            </a:r>
            <a:r>
              <a:rPr lang="en-US" dirty="0">
                <a:solidFill>
                  <a:schemeClr val="accent4">
                    <a:lumMod val="40000"/>
                    <a:lumOff val="60000"/>
                  </a:schemeClr>
                </a:solidFill>
              </a:rPr>
              <a:t> but lacks features needed for astrophotography</a:t>
            </a:r>
          </a:p>
          <a:p>
            <a:pPr lvl="1">
              <a:buFont typeface="Wingdings" panose="05000000000000000000" pitchFamily="2" charset="2"/>
              <a:buChar char="ü"/>
            </a:pPr>
            <a:r>
              <a:rPr lang="en-US" dirty="0">
                <a:solidFill>
                  <a:schemeClr val="accent4">
                    <a:lumMod val="40000"/>
                    <a:lumOff val="60000"/>
                  </a:schemeClr>
                </a:solidFill>
              </a:rPr>
              <a:t>Topaz AI neural networks were not trained using </a:t>
            </a:r>
            <a:r>
              <a:rPr lang="en-US" dirty="0" err="1">
                <a:solidFill>
                  <a:schemeClr val="accent4">
                    <a:lumMod val="40000"/>
                    <a:lumOff val="60000"/>
                  </a:schemeClr>
                </a:solidFill>
              </a:rPr>
              <a:t>astrophotos</a:t>
            </a:r>
            <a:endParaRPr lang="en-US" dirty="0">
              <a:solidFill>
                <a:schemeClr val="accent4">
                  <a:lumMod val="40000"/>
                  <a:lumOff val="60000"/>
                </a:schemeClr>
              </a:solidFill>
            </a:endParaRPr>
          </a:p>
          <a:p>
            <a:r>
              <a:rPr lang="en-US" dirty="0">
                <a:solidFill>
                  <a:schemeClr val="accent4">
                    <a:lumMod val="40000"/>
                    <a:lumOff val="60000"/>
                  </a:schemeClr>
                </a:solidFill>
              </a:rPr>
              <a:t>Russ Croman’s RC-Astro introduced AI to astrophotography</a:t>
            </a:r>
          </a:p>
          <a:p>
            <a:pPr lvl="1">
              <a:buFont typeface="Wingdings" panose="05000000000000000000" pitchFamily="2" charset="2"/>
              <a:buChar char="ü"/>
            </a:pPr>
            <a:r>
              <a:rPr lang="en-US" dirty="0" err="1">
                <a:solidFill>
                  <a:schemeClr val="accent4">
                    <a:lumMod val="40000"/>
                    <a:lumOff val="60000"/>
                  </a:schemeClr>
                </a:solidFill>
              </a:rPr>
              <a:t>StarXterminator</a:t>
            </a:r>
            <a:endParaRPr lang="en-US" dirty="0">
              <a:solidFill>
                <a:schemeClr val="accent4">
                  <a:lumMod val="40000"/>
                  <a:lumOff val="60000"/>
                </a:schemeClr>
              </a:solidFill>
            </a:endParaRPr>
          </a:p>
          <a:p>
            <a:pPr lvl="1">
              <a:buFont typeface="Wingdings" panose="05000000000000000000" pitchFamily="2" charset="2"/>
              <a:buChar char="ü"/>
            </a:pPr>
            <a:r>
              <a:rPr lang="en-US" dirty="0" err="1">
                <a:solidFill>
                  <a:schemeClr val="accent4">
                    <a:lumMod val="40000"/>
                    <a:lumOff val="60000"/>
                  </a:schemeClr>
                </a:solidFill>
              </a:rPr>
              <a:t>NoiseXterminator</a:t>
            </a:r>
            <a:endParaRPr lang="en-US" dirty="0">
              <a:solidFill>
                <a:schemeClr val="accent4">
                  <a:lumMod val="40000"/>
                  <a:lumOff val="60000"/>
                </a:schemeClr>
              </a:solidFill>
            </a:endParaRPr>
          </a:p>
          <a:p>
            <a:pPr lvl="1">
              <a:buFont typeface="Wingdings" panose="05000000000000000000" pitchFamily="2" charset="2"/>
              <a:buChar char="ü"/>
            </a:pPr>
            <a:r>
              <a:rPr lang="en-US" dirty="0">
                <a:solidFill>
                  <a:schemeClr val="accent4">
                    <a:lumMod val="40000"/>
                    <a:lumOff val="60000"/>
                  </a:schemeClr>
                </a:solidFill>
              </a:rPr>
              <a:t>Most recently, </a:t>
            </a:r>
            <a:r>
              <a:rPr lang="en-US" dirty="0" err="1">
                <a:solidFill>
                  <a:schemeClr val="accent4">
                    <a:lumMod val="40000"/>
                    <a:lumOff val="60000"/>
                  </a:schemeClr>
                </a:solidFill>
              </a:rPr>
              <a:t>BlurXterminator</a:t>
            </a:r>
            <a:r>
              <a:rPr lang="en-US" dirty="0">
                <a:solidFill>
                  <a:schemeClr val="accent4">
                    <a:lumMod val="40000"/>
                    <a:lumOff val="60000"/>
                  </a:schemeClr>
                </a:solidFill>
              </a:rPr>
              <a:t> (deconvolution)</a:t>
            </a:r>
          </a:p>
          <a:p>
            <a:pPr lvl="1">
              <a:buFont typeface="Wingdings" panose="05000000000000000000" pitchFamily="2" charset="2"/>
              <a:buChar char="ü"/>
            </a:pPr>
            <a:r>
              <a:rPr lang="en-US" dirty="0">
                <a:solidFill>
                  <a:schemeClr val="accent4">
                    <a:lumMod val="40000"/>
                    <a:lumOff val="60000"/>
                  </a:schemeClr>
                </a:solidFill>
              </a:rPr>
              <a:t>All use neural networks built with carefully selected </a:t>
            </a:r>
            <a:r>
              <a:rPr lang="en-US" dirty="0" err="1">
                <a:solidFill>
                  <a:schemeClr val="accent4">
                    <a:lumMod val="40000"/>
                    <a:lumOff val="60000"/>
                  </a:schemeClr>
                </a:solidFill>
              </a:rPr>
              <a:t>astro</a:t>
            </a:r>
            <a:r>
              <a:rPr lang="en-US" dirty="0">
                <a:solidFill>
                  <a:schemeClr val="accent4">
                    <a:lumMod val="40000"/>
                    <a:lumOff val="60000"/>
                  </a:schemeClr>
                </a:solidFill>
              </a:rPr>
              <a:t> images </a:t>
            </a:r>
          </a:p>
          <a:p>
            <a:pPr lvl="1">
              <a:buFont typeface="Wingdings" panose="05000000000000000000" pitchFamily="2" charset="2"/>
              <a:buChar char="ü"/>
            </a:pPr>
            <a:r>
              <a:rPr lang="en-US" dirty="0">
                <a:solidFill>
                  <a:schemeClr val="accent4">
                    <a:lumMod val="40000"/>
                    <a:lumOff val="60000"/>
                  </a:schemeClr>
                </a:solidFill>
              </a:rPr>
              <a:t>The neural network is continuously learning from new images over time, and they are released to the user base as new databases</a:t>
            </a:r>
          </a:p>
        </p:txBody>
      </p:sp>
    </p:spTree>
    <p:extLst>
      <p:ext uri="{BB962C8B-B14F-4D97-AF65-F5344CB8AC3E}">
        <p14:creationId xmlns:p14="http://schemas.microsoft.com/office/powerpoint/2010/main" val="347701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69A8-5FA9-A0AF-3F98-926CA8CC2392}"/>
              </a:ext>
            </a:extLst>
          </p:cNvPr>
          <p:cNvSpPr>
            <a:spLocks noGrp="1"/>
          </p:cNvSpPr>
          <p:nvPr>
            <p:ph type="title"/>
          </p:nvPr>
        </p:nvSpPr>
        <p:spPr/>
        <p:txBody>
          <a:bodyPr/>
          <a:lstStyle/>
          <a:p>
            <a:r>
              <a:rPr lang="en-US" dirty="0">
                <a:solidFill>
                  <a:schemeClr val="accent4">
                    <a:lumMod val="40000"/>
                    <a:lumOff val="60000"/>
                  </a:schemeClr>
                </a:solidFill>
              </a:rPr>
              <a:t>What are the advantages of AI over past methods?</a:t>
            </a:r>
          </a:p>
        </p:txBody>
      </p:sp>
      <p:sp>
        <p:nvSpPr>
          <p:cNvPr id="3" name="Content Placeholder 2">
            <a:extLst>
              <a:ext uri="{FF2B5EF4-FFF2-40B4-BE49-F238E27FC236}">
                <a16:creationId xmlns:a16="http://schemas.microsoft.com/office/drawing/2014/main" id="{1033189B-A208-0595-35A1-32D84B8B391E}"/>
              </a:ext>
            </a:extLst>
          </p:cNvPr>
          <p:cNvSpPr>
            <a:spLocks noGrp="1"/>
          </p:cNvSpPr>
          <p:nvPr>
            <p:ph idx="1"/>
          </p:nvPr>
        </p:nvSpPr>
        <p:spPr/>
        <p:txBody>
          <a:bodyPr>
            <a:normAutofit fontScale="92500" lnSpcReduction="20000"/>
          </a:bodyPr>
          <a:lstStyle/>
          <a:p>
            <a:r>
              <a:rPr lang="en-US" dirty="0">
                <a:solidFill>
                  <a:schemeClr val="accent4">
                    <a:lumMod val="40000"/>
                    <a:lumOff val="60000"/>
                  </a:schemeClr>
                </a:solidFill>
              </a:rPr>
              <a:t>Again, it allows the developer to focus on solving the problem (noise reduction, deconvolution, star recognition) rather than writing code.</a:t>
            </a:r>
          </a:p>
          <a:p>
            <a:pPr lvl="1">
              <a:buFont typeface="Wingdings" panose="05000000000000000000" pitchFamily="2" charset="2"/>
              <a:buChar char="ü"/>
            </a:pPr>
            <a:r>
              <a:rPr lang="en-US" dirty="0">
                <a:solidFill>
                  <a:schemeClr val="accent4">
                    <a:lumMod val="40000"/>
                    <a:lumOff val="60000"/>
                  </a:schemeClr>
                </a:solidFill>
              </a:rPr>
              <a:t>Think of it as a different approach to solving the mathematical problems we face in digital image processing</a:t>
            </a:r>
          </a:p>
          <a:p>
            <a:r>
              <a:rPr lang="en-US" dirty="0">
                <a:solidFill>
                  <a:schemeClr val="accent4">
                    <a:lumMod val="40000"/>
                    <a:lumOff val="60000"/>
                  </a:schemeClr>
                </a:solidFill>
              </a:rPr>
              <a:t>Eliminates tedious guesswork in running the traditional PixInsight processes (use of masks, wavelet layers, switches and dials)</a:t>
            </a:r>
          </a:p>
          <a:p>
            <a:r>
              <a:rPr lang="en-US" dirty="0">
                <a:solidFill>
                  <a:schemeClr val="accent4">
                    <a:lumMod val="40000"/>
                    <a:lumOff val="60000"/>
                  </a:schemeClr>
                </a:solidFill>
              </a:rPr>
              <a:t>Yields much better results in much less time</a:t>
            </a:r>
          </a:p>
          <a:p>
            <a:r>
              <a:rPr lang="en-US" dirty="0">
                <a:solidFill>
                  <a:schemeClr val="accent4">
                    <a:lumMod val="40000"/>
                    <a:lumOff val="60000"/>
                  </a:schemeClr>
                </a:solidFill>
              </a:rPr>
              <a:t>Virtually free of processing artifacts</a:t>
            </a:r>
          </a:p>
          <a:p>
            <a:r>
              <a:rPr lang="en-US" dirty="0">
                <a:solidFill>
                  <a:schemeClr val="accent4">
                    <a:lumMod val="40000"/>
                    <a:lumOff val="60000"/>
                  </a:schemeClr>
                </a:solidFill>
              </a:rPr>
              <a:t>And it is using YOUR image data without replacing any part of it with another image</a:t>
            </a:r>
          </a:p>
          <a:p>
            <a:pPr lvl="1">
              <a:buFont typeface="Wingdings" panose="05000000000000000000" pitchFamily="2" charset="2"/>
              <a:buChar char="ü"/>
            </a:pPr>
            <a:r>
              <a:rPr lang="en-US" dirty="0">
                <a:solidFill>
                  <a:schemeClr val="accent4">
                    <a:lumMod val="40000"/>
                    <a:lumOff val="60000"/>
                  </a:schemeClr>
                </a:solidFill>
              </a:rPr>
              <a:t> Deconvolution is about recovering fine-scale image signal buried in low contrast</a:t>
            </a:r>
          </a:p>
          <a:p>
            <a:pPr lvl="1">
              <a:buFont typeface="Wingdings" panose="05000000000000000000" pitchFamily="2" charset="2"/>
              <a:buChar char="ü"/>
            </a:pPr>
            <a:r>
              <a:rPr lang="en-US" dirty="0">
                <a:solidFill>
                  <a:schemeClr val="accent4">
                    <a:lumMod val="40000"/>
                    <a:lumOff val="60000"/>
                  </a:schemeClr>
                </a:solidFill>
              </a:rPr>
              <a:t> It is NOT large-scale recovery such as the multiscale functions in PixInsight</a:t>
            </a:r>
          </a:p>
          <a:p>
            <a:pPr lvl="1">
              <a:buFont typeface="Wingdings" panose="05000000000000000000" pitchFamily="2" charset="2"/>
              <a:buChar char="ü"/>
            </a:pPr>
            <a:r>
              <a:rPr lang="en-US" dirty="0">
                <a:solidFill>
                  <a:schemeClr val="accent4">
                    <a:lumMod val="40000"/>
                    <a:lumOff val="60000"/>
                  </a:schemeClr>
                </a:solidFill>
              </a:rPr>
              <a:t> BXT only recovers detail if the detail exists in your data at </a:t>
            </a:r>
            <a:r>
              <a:rPr lang="en-US">
                <a:solidFill>
                  <a:schemeClr val="accent4">
                    <a:lumMod val="40000"/>
                    <a:lumOff val="60000"/>
                  </a:schemeClr>
                </a:solidFill>
              </a:rPr>
              <a:t>low contrast</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4432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FAC5-2B90-9BF7-5C98-DA8BAF7B2CC0}"/>
              </a:ext>
            </a:extLst>
          </p:cNvPr>
          <p:cNvSpPr>
            <a:spLocks noGrp="1"/>
          </p:cNvSpPr>
          <p:nvPr>
            <p:ph type="title"/>
          </p:nvPr>
        </p:nvSpPr>
        <p:spPr/>
        <p:txBody>
          <a:bodyPr/>
          <a:lstStyle/>
          <a:p>
            <a:r>
              <a:rPr lang="en-US" dirty="0">
                <a:solidFill>
                  <a:schemeClr val="accent4">
                    <a:lumMod val="40000"/>
                    <a:lumOff val="60000"/>
                  </a:schemeClr>
                </a:solidFill>
              </a:rPr>
              <a:t>Importance of PSF in BXT (Deconvolution)</a:t>
            </a:r>
          </a:p>
        </p:txBody>
      </p:sp>
      <p:sp>
        <p:nvSpPr>
          <p:cNvPr id="3" name="Content Placeholder 2">
            <a:extLst>
              <a:ext uri="{FF2B5EF4-FFF2-40B4-BE49-F238E27FC236}">
                <a16:creationId xmlns:a16="http://schemas.microsoft.com/office/drawing/2014/main" id="{AB11B389-3F80-D3B6-CAF7-0A7DB5D7926B}"/>
              </a:ext>
            </a:extLst>
          </p:cNvPr>
          <p:cNvSpPr>
            <a:spLocks noGrp="1"/>
          </p:cNvSpPr>
          <p:nvPr>
            <p:ph idx="1"/>
          </p:nvPr>
        </p:nvSpPr>
        <p:spPr>
          <a:xfrm>
            <a:off x="838200" y="1825625"/>
            <a:ext cx="8830962" cy="4351338"/>
          </a:xfrm>
        </p:spPr>
        <p:txBody>
          <a:bodyPr>
            <a:normAutofit fontScale="92500" lnSpcReduction="20000"/>
          </a:bodyPr>
          <a:lstStyle/>
          <a:p>
            <a:r>
              <a:rPr lang="en-US" dirty="0">
                <a:solidFill>
                  <a:schemeClr val="accent4">
                    <a:lumMod val="40000"/>
                    <a:lumOff val="60000"/>
                  </a:schemeClr>
                </a:solidFill>
              </a:rPr>
              <a:t>The ideal point spread function (PSF) is the three-dimensional diffraction pattern of light emitted from an infinitely small point source in space and transmitted to the image plane through a high numerical aperture objective.</a:t>
            </a:r>
          </a:p>
          <a:p>
            <a:r>
              <a:rPr lang="en-US" dirty="0">
                <a:solidFill>
                  <a:schemeClr val="accent4">
                    <a:lumMod val="40000"/>
                    <a:lumOff val="60000"/>
                  </a:schemeClr>
                </a:solidFill>
              </a:rPr>
              <a:t>Think of PSF as a cone where light is diffracted through the atmosphere and an optical train, causing the light to spread beyond the center spike of the cone. Stars are selected for the PSF since they represent a tiny point of light in the overall image.</a:t>
            </a:r>
          </a:p>
          <a:p>
            <a:r>
              <a:rPr lang="en-US" dirty="0">
                <a:solidFill>
                  <a:schemeClr val="accent4">
                    <a:lumMod val="40000"/>
                    <a:lumOff val="60000"/>
                  </a:schemeClr>
                </a:solidFill>
              </a:rPr>
              <a:t>Deconvolution is never perfect, but it reduces the spread of light captured on the imaging sensor, resulting in clearer structures and tighter stars.</a:t>
            </a:r>
          </a:p>
          <a:p>
            <a:r>
              <a:rPr lang="en-US" dirty="0">
                <a:solidFill>
                  <a:schemeClr val="accent4">
                    <a:lumMod val="40000"/>
                    <a:lumOff val="60000"/>
                  </a:schemeClr>
                </a:solidFill>
              </a:rPr>
              <a:t>PSF is expressed as the FWHM (Full Width Half Maximum)</a:t>
            </a:r>
          </a:p>
        </p:txBody>
      </p:sp>
      <p:pic>
        <p:nvPicPr>
          <p:cNvPr id="10" name="Picture 9" descr="Diagram&#10;&#10;Description automatically generated with low confidence">
            <a:extLst>
              <a:ext uri="{FF2B5EF4-FFF2-40B4-BE49-F238E27FC236}">
                <a16:creationId xmlns:a16="http://schemas.microsoft.com/office/drawing/2014/main" id="{F47E082D-45AC-9329-76A8-143A9EA62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062" y="1319569"/>
            <a:ext cx="6400813" cy="4572009"/>
          </a:xfrm>
          <a:prstGeom prst="rect">
            <a:avLst/>
          </a:prstGeom>
        </p:spPr>
      </p:pic>
    </p:spTree>
    <p:extLst>
      <p:ext uri="{BB962C8B-B14F-4D97-AF65-F5344CB8AC3E}">
        <p14:creationId xmlns:p14="http://schemas.microsoft.com/office/powerpoint/2010/main" val="36232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D1B-7310-DA0F-4B32-AFA43D82B6AD}"/>
              </a:ext>
            </a:extLst>
          </p:cNvPr>
          <p:cNvSpPr>
            <a:spLocks noGrp="1"/>
          </p:cNvSpPr>
          <p:nvPr>
            <p:ph type="title"/>
          </p:nvPr>
        </p:nvSpPr>
        <p:spPr/>
        <p:txBody>
          <a:bodyPr/>
          <a:lstStyle/>
          <a:p>
            <a:r>
              <a:rPr lang="en-US" dirty="0">
                <a:solidFill>
                  <a:schemeClr val="accent4">
                    <a:lumMod val="40000"/>
                    <a:lumOff val="60000"/>
                  </a:schemeClr>
                </a:solidFill>
              </a:rPr>
              <a:t>Hardware</a:t>
            </a:r>
          </a:p>
        </p:txBody>
      </p:sp>
      <p:sp>
        <p:nvSpPr>
          <p:cNvPr id="3" name="Content Placeholder 2">
            <a:extLst>
              <a:ext uri="{FF2B5EF4-FFF2-40B4-BE49-F238E27FC236}">
                <a16:creationId xmlns:a16="http://schemas.microsoft.com/office/drawing/2014/main" id="{5ABC7CB6-92E1-6B70-95DC-28D01213E510}"/>
              </a:ext>
            </a:extLst>
          </p:cNvPr>
          <p:cNvSpPr>
            <a:spLocks noGrp="1"/>
          </p:cNvSpPr>
          <p:nvPr>
            <p:ph idx="1"/>
          </p:nvPr>
        </p:nvSpPr>
        <p:spPr/>
        <p:txBody>
          <a:bodyPr/>
          <a:lstStyle/>
          <a:p>
            <a:r>
              <a:rPr lang="en-US" dirty="0">
                <a:solidFill>
                  <a:schemeClr val="accent4">
                    <a:lumMod val="40000"/>
                    <a:lumOff val="60000"/>
                  </a:schemeClr>
                </a:solidFill>
              </a:rPr>
              <a:t>Will run on any Windows, Mac or Linux platform</a:t>
            </a:r>
          </a:p>
          <a:p>
            <a:r>
              <a:rPr lang="en-US" dirty="0">
                <a:solidFill>
                  <a:schemeClr val="accent4">
                    <a:lumMod val="40000"/>
                    <a:lumOff val="60000"/>
                  </a:schemeClr>
                </a:solidFill>
              </a:rPr>
              <a:t>Easy to install in PixInsight</a:t>
            </a:r>
          </a:p>
          <a:p>
            <a:r>
              <a:rPr lang="en-US" dirty="0">
                <a:solidFill>
                  <a:schemeClr val="accent4">
                    <a:lumMod val="40000"/>
                    <a:lumOff val="60000"/>
                  </a:schemeClr>
                </a:solidFill>
              </a:rPr>
              <a:t>Updates are automatic</a:t>
            </a:r>
          </a:p>
          <a:p>
            <a:r>
              <a:rPr lang="en-US" dirty="0">
                <a:solidFill>
                  <a:schemeClr val="accent4">
                    <a:lumMod val="40000"/>
                    <a:lumOff val="60000"/>
                  </a:schemeClr>
                </a:solidFill>
              </a:rPr>
              <a:t>Windows platforms with NVIDIA Graphics GPU will speed up processing significantly</a:t>
            </a:r>
          </a:p>
          <a:p>
            <a:pPr lvl="1">
              <a:buFont typeface="Wingdings" panose="05000000000000000000" pitchFamily="2" charset="2"/>
              <a:buChar char="ü"/>
            </a:pPr>
            <a:r>
              <a:rPr lang="en-US" dirty="0">
                <a:solidFill>
                  <a:schemeClr val="accent4">
                    <a:lumMod val="40000"/>
                    <a:lumOff val="60000"/>
                  </a:schemeClr>
                </a:solidFill>
              </a:rPr>
              <a:t>Install CUDA 11.8 (NOT 12.0!)</a:t>
            </a:r>
          </a:p>
          <a:p>
            <a:pPr lvl="1">
              <a:buFont typeface="Wingdings" panose="05000000000000000000" pitchFamily="2" charset="2"/>
              <a:buChar char="ü"/>
            </a:pPr>
            <a:r>
              <a:rPr lang="en-US" dirty="0">
                <a:solidFill>
                  <a:schemeClr val="accent4">
                    <a:lumMod val="40000"/>
                    <a:lumOff val="60000"/>
                  </a:schemeClr>
                </a:solidFill>
              </a:rPr>
              <a:t>Follow Russ Croman’s instructions on BXT for enabling CUDA support</a:t>
            </a:r>
          </a:p>
          <a:p>
            <a:pPr lvl="1">
              <a:buFont typeface="Wingdings" panose="05000000000000000000" pitchFamily="2" charset="2"/>
              <a:buChar char="ü"/>
            </a:pPr>
            <a:r>
              <a:rPr lang="en-US" dirty="0">
                <a:solidFill>
                  <a:schemeClr val="accent4">
                    <a:lumMod val="40000"/>
                    <a:lumOff val="60000"/>
                  </a:schemeClr>
                </a:solidFill>
              </a:rPr>
              <a:t>My image processing computer is an AMD </a:t>
            </a:r>
            <a:r>
              <a:rPr lang="en-US" dirty="0" err="1">
                <a:solidFill>
                  <a:schemeClr val="accent4">
                    <a:lumMod val="40000"/>
                    <a:lumOff val="60000"/>
                  </a:schemeClr>
                </a:solidFill>
              </a:rPr>
              <a:t>Ryzan</a:t>
            </a:r>
            <a:r>
              <a:rPr lang="en-US" dirty="0">
                <a:solidFill>
                  <a:schemeClr val="accent4">
                    <a:lumMod val="40000"/>
                    <a:lumOff val="60000"/>
                  </a:schemeClr>
                </a:solidFill>
              </a:rPr>
              <a:t> 9 5950 with 32 logical processors, 128GB RAM, </a:t>
            </a:r>
            <a:r>
              <a:rPr lang="en-US" dirty="0" err="1">
                <a:solidFill>
                  <a:schemeClr val="accent4">
                    <a:lumMod val="40000"/>
                    <a:lumOff val="60000"/>
                  </a:schemeClr>
                </a:solidFill>
              </a:rPr>
              <a:t>NVMe</a:t>
            </a:r>
            <a:r>
              <a:rPr lang="en-US" dirty="0">
                <a:solidFill>
                  <a:schemeClr val="accent4">
                    <a:lumMod val="40000"/>
                    <a:lumOff val="60000"/>
                  </a:schemeClr>
                </a:solidFill>
              </a:rPr>
              <a:t> storage and a NVIDIA RTX 3080 Graphics card</a:t>
            </a:r>
          </a:p>
        </p:txBody>
      </p:sp>
    </p:spTree>
    <p:extLst>
      <p:ext uri="{BB962C8B-B14F-4D97-AF65-F5344CB8AC3E}">
        <p14:creationId xmlns:p14="http://schemas.microsoft.com/office/powerpoint/2010/main" val="347405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41C4-9A62-952A-70F9-6EC7BB240017}"/>
              </a:ext>
            </a:extLst>
          </p:cNvPr>
          <p:cNvSpPr>
            <a:spLocks noGrp="1"/>
          </p:cNvSpPr>
          <p:nvPr>
            <p:ph type="title"/>
          </p:nvPr>
        </p:nvSpPr>
        <p:spPr/>
        <p:txBody>
          <a:bodyPr/>
          <a:lstStyle/>
          <a:p>
            <a:r>
              <a:rPr lang="en-US" dirty="0">
                <a:solidFill>
                  <a:schemeClr val="accent4">
                    <a:lumMod val="40000"/>
                    <a:lumOff val="60000"/>
                  </a:schemeClr>
                </a:solidFill>
              </a:rPr>
              <a:t>Workflow Considerations</a:t>
            </a:r>
          </a:p>
        </p:txBody>
      </p:sp>
      <p:sp>
        <p:nvSpPr>
          <p:cNvPr id="3" name="Content Placeholder 2">
            <a:extLst>
              <a:ext uri="{FF2B5EF4-FFF2-40B4-BE49-F238E27FC236}">
                <a16:creationId xmlns:a16="http://schemas.microsoft.com/office/drawing/2014/main" id="{53B3AA88-8380-8E4C-9037-E14D89179483}"/>
              </a:ext>
            </a:extLst>
          </p:cNvPr>
          <p:cNvSpPr>
            <a:spLocks noGrp="1"/>
          </p:cNvSpPr>
          <p:nvPr>
            <p:ph idx="1"/>
          </p:nvPr>
        </p:nvSpPr>
        <p:spPr>
          <a:xfrm>
            <a:off x="838200" y="1413164"/>
            <a:ext cx="10515600" cy="4763799"/>
          </a:xfrm>
        </p:spPr>
        <p:txBody>
          <a:bodyPr>
            <a:normAutofit lnSpcReduction="10000"/>
          </a:bodyPr>
          <a:lstStyle/>
          <a:p>
            <a:r>
              <a:rPr lang="en-US" sz="2400" dirty="0" err="1">
                <a:solidFill>
                  <a:schemeClr val="accent4">
                    <a:lumMod val="40000"/>
                    <a:lumOff val="60000"/>
                  </a:schemeClr>
                </a:solidFill>
              </a:rPr>
              <a:t>BlurXterminator</a:t>
            </a:r>
            <a:r>
              <a:rPr lang="en-US" sz="2400" dirty="0">
                <a:solidFill>
                  <a:schemeClr val="accent4">
                    <a:lumMod val="40000"/>
                    <a:lumOff val="60000"/>
                  </a:schemeClr>
                </a:solidFill>
              </a:rPr>
              <a:t> (BXT) should be used early in post-processing</a:t>
            </a:r>
          </a:p>
          <a:p>
            <a:pPr lvl="1">
              <a:buFont typeface="Wingdings" panose="05000000000000000000" pitchFamily="2" charset="2"/>
              <a:buChar char="ü"/>
            </a:pPr>
            <a:r>
              <a:rPr lang="en-US" sz="2000" dirty="0">
                <a:solidFill>
                  <a:schemeClr val="accent4">
                    <a:lumMod val="40000"/>
                    <a:lumOff val="60000"/>
                  </a:schemeClr>
                </a:solidFill>
              </a:rPr>
              <a:t>After integration of images, Channel Combination, cropping, DBE/</a:t>
            </a:r>
            <a:r>
              <a:rPr lang="en-US" sz="2000" dirty="0" err="1">
                <a:solidFill>
                  <a:schemeClr val="accent4">
                    <a:lumMod val="40000"/>
                    <a:lumOff val="60000"/>
                  </a:schemeClr>
                </a:solidFill>
              </a:rPr>
              <a:t>GraXpert</a:t>
            </a:r>
            <a:r>
              <a:rPr lang="en-US" sz="2000" dirty="0">
                <a:solidFill>
                  <a:schemeClr val="accent4">
                    <a:lumMod val="40000"/>
                    <a:lumOff val="60000"/>
                  </a:schemeClr>
                </a:solidFill>
              </a:rPr>
              <a:t>, Color Calibration but before noise reduction while in a linear state</a:t>
            </a:r>
          </a:p>
          <a:p>
            <a:pPr lvl="2">
              <a:buFont typeface="Wingdings" panose="05000000000000000000" pitchFamily="2" charset="2"/>
              <a:buChar char="Ø"/>
            </a:pPr>
            <a:r>
              <a:rPr lang="en-US" sz="1600" dirty="0">
                <a:solidFill>
                  <a:schemeClr val="accent4">
                    <a:lumMod val="40000"/>
                    <a:lumOff val="60000"/>
                  </a:schemeClr>
                </a:solidFill>
              </a:rPr>
              <a:t>AI Training was performed on images before noise reduction</a:t>
            </a:r>
          </a:p>
          <a:p>
            <a:pPr lvl="1">
              <a:buFont typeface="Wingdings" panose="05000000000000000000" pitchFamily="2" charset="2"/>
              <a:buChar char="ü"/>
            </a:pPr>
            <a:r>
              <a:rPr lang="en-US" sz="2000" dirty="0">
                <a:solidFill>
                  <a:schemeClr val="accent4">
                    <a:lumMod val="40000"/>
                    <a:lumOff val="60000"/>
                  </a:schemeClr>
                </a:solidFill>
              </a:rPr>
              <a:t>Most accurate if given the FWHM of the image rather than relying on </a:t>
            </a:r>
            <a:r>
              <a:rPr lang="en-US" sz="2000" dirty="0" err="1">
                <a:solidFill>
                  <a:schemeClr val="accent4">
                    <a:lumMod val="40000"/>
                    <a:lumOff val="60000"/>
                  </a:schemeClr>
                </a:solidFill>
              </a:rPr>
              <a:t>AutoPSF</a:t>
            </a:r>
            <a:endParaRPr lang="en-US" sz="2000" dirty="0">
              <a:solidFill>
                <a:schemeClr val="accent4">
                  <a:lumMod val="40000"/>
                  <a:lumOff val="60000"/>
                </a:schemeClr>
              </a:solidFill>
            </a:endParaRPr>
          </a:p>
          <a:p>
            <a:pPr lvl="2">
              <a:buFont typeface="Wingdings" panose="05000000000000000000" pitchFamily="2" charset="2"/>
              <a:buChar char="Ø"/>
            </a:pPr>
            <a:r>
              <a:rPr lang="en-US" sz="1400" dirty="0">
                <a:solidFill>
                  <a:schemeClr val="accent4">
                    <a:lumMod val="40000"/>
                    <a:lumOff val="60000"/>
                  </a:schemeClr>
                </a:solidFill>
              </a:rPr>
              <a:t>Use Hartmut Bornemann </a:t>
            </a:r>
            <a:r>
              <a:rPr lang="en-US" sz="1400" dirty="0" err="1">
                <a:solidFill>
                  <a:schemeClr val="accent4">
                    <a:lumMod val="40000"/>
                    <a:lumOff val="60000"/>
                  </a:schemeClr>
                </a:solidFill>
              </a:rPr>
              <a:t>PSFImage</a:t>
            </a:r>
            <a:r>
              <a:rPr lang="en-US" sz="1400" dirty="0">
                <a:solidFill>
                  <a:schemeClr val="accent4">
                    <a:lumMod val="40000"/>
                    <a:lumOff val="60000"/>
                  </a:schemeClr>
                </a:solidFill>
              </a:rPr>
              <a:t> script on RGB</a:t>
            </a:r>
          </a:p>
          <a:p>
            <a:pPr lvl="2">
              <a:buFont typeface="Wingdings" panose="05000000000000000000" pitchFamily="2" charset="2"/>
              <a:buChar char="Ø"/>
            </a:pPr>
            <a:r>
              <a:rPr lang="en-US" sz="1400" dirty="0">
                <a:solidFill>
                  <a:schemeClr val="accent4">
                    <a:lumMod val="40000"/>
                    <a:lumOff val="60000"/>
                  </a:schemeClr>
                </a:solidFill>
              </a:rPr>
              <a:t>Use PI’s </a:t>
            </a:r>
            <a:r>
              <a:rPr lang="en-US" sz="1400" dirty="0" err="1">
                <a:solidFill>
                  <a:schemeClr val="accent4">
                    <a:lumMod val="40000"/>
                    <a:lumOff val="60000"/>
                  </a:schemeClr>
                </a:solidFill>
              </a:rPr>
              <a:t>FWHMEccentricity</a:t>
            </a:r>
            <a:r>
              <a:rPr lang="en-US" sz="1400" dirty="0">
                <a:solidFill>
                  <a:schemeClr val="accent4">
                    <a:lumMod val="40000"/>
                    <a:lumOff val="60000"/>
                  </a:schemeClr>
                </a:solidFill>
              </a:rPr>
              <a:t> script on monochrome</a:t>
            </a:r>
          </a:p>
          <a:p>
            <a:pPr lvl="1">
              <a:buFont typeface="Wingdings" panose="05000000000000000000" pitchFamily="2" charset="2"/>
              <a:buChar char="ü"/>
            </a:pPr>
            <a:r>
              <a:rPr lang="en-US" sz="2000" dirty="0">
                <a:solidFill>
                  <a:schemeClr val="accent4">
                    <a:lumMod val="40000"/>
                    <a:lumOff val="60000"/>
                  </a:schemeClr>
                </a:solidFill>
              </a:rPr>
              <a:t>Use on luminance (either acquired or extracted)</a:t>
            </a:r>
          </a:p>
          <a:p>
            <a:pPr lvl="1">
              <a:buFont typeface="Wingdings" panose="05000000000000000000" pitchFamily="2" charset="2"/>
              <a:buChar char="ü"/>
            </a:pPr>
            <a:r>
              <a:rPr lang="en-US" sz="2000" dirty="0">
                <a:solidFill>
                  <a:schemeClr val="accent4">
                    <a:lumMod val="40000"/>
                    <a:lumOff val="60000"/>
                  </a:schemeClr>
                </a:solidFill>
              </a:rPr>
              <a:t>Can be used on RGB images – new revision allows for the selection of luminance only for RGB images</a:t>
            </a:r>
          </a:p>
          <a:p>
            <a:pPr lvl="1">
              <a:buFont typeface="Wingdings" panose="05000000000000000000" pitchFamily="2" charset="2"/>
              <a:buChar char="ü"/>
            </a:pPr>
            <a:r>
              <a:rPr lang="en-US" sz="2000" dirty="0">
                <a:solidFill>
                  <a:schemeClr val="accent4">
                    <a:lumMod val="40000"/>
                    <a:lumOff val="60000"/>
                  </a:schemeClr>
                </a:solidFill>
              </a:rPr>
              <a:t>Look Ma! No masks!</a:t>
            </a:r>
          </a:p>
          <a:p>
            <a:pPr lvl="1">
              <a:buFont typeface="Wingdings" panose="05000000000000000000" pitchFamily="2" charset="2"/>
              <a:buChar char="ü"/>
            </a:pPr>
            <a:r>
              <a:rPr lang="en-US" sz="2000" dirty="0">
                <a:solidFill>
                  <a:schemeClr val="accent4">
                    <a:lumMod val="40000"/>
                    <a:lumOff val="60000"/>
                  </a:schemeClr>
                </a:solidFill>
              </a:rPr>
              <a:t>BXT can correct aberrations caused by</a:t>
            </a:r>
          </a:p>
          <a:p>
            <a:pPr lvl="2">
              <a:buFont typeface="Wingdings" panose="05000000000000000000" pitchFamily="2" charset="2"/>
              <a:buChar char="Ø"/>
            </a:pPr>
            <a:r>
              <a:rPr lang="en-US" sz="1400" dirty="0">
                <a:solidFill>
                  <a:schemeClr val="accent4">
                    <a:lumMod val="40000"/>
                    <a:lumOff val="60000"/>
                  </a:schemeClr>
                </a:solidFill>
              </a:rPr>
              <a:t>Guiding errors</a:t>
            </a:r>
          </a:p>
          <a:p>
            <a:pPr lvl="2">
              <a:buFont typeface="Wingdings" panose="05000000000000000000" pitchFamily="2" charset="2"/>
              <a:buChar char="Ø"/>
            </a:pPr>
            <a:r>
              <a:rPr lang="en-US" sz="1400" dirty="0">
                <a:solidFill>
                  <a:schemeClr val="accent4">
                    <a:lumMod val="40000"/>
                    <a:lumOff val="60000"/>
                  </a:schemeClr>
                </a:solidFill>
              </a:rPr>
              <a:t>Astigmatism</a:t>
            </a:r>
          </a:p>
          <a:p>
            <a:pPr lvl="2">
              <a:buFont typeface="Wingdings" panose="05000000000000000000" pitchFamily="2" charset="2"/>
              <a:buChar char="Ø"/>
            </a:pPr>
            <a:r>
              <a:rPr lang="en-US" sz="1400" dirty="0">
                <a:solidFill>
                  <a:schemeClr val="accent4">
                    <a:lumMod val="40000"/>
                    <a:lumOff val="60000"/>
                  </a:schemeClr>
                </a:solidFill>
              </a:rPr>
              <a:t>Primary and Secondary coma</a:t>
            </a:r>
          </a:p>
          <a:p>
            <a:pPr lvl="2">
              <a:buFont typeface="Wingdings" panose="05000000000000000000" pitchFamily="2" charset="2"/>
              <a:buChar char="Ø"/>
            </a:pPr>
            <a:r>
              <a:rPr lang="en-US" sz="1400" dirty="0">
                <a:solidFill>
                  <a:schemeClr val="accent4">
                    <a:lumMod val="40000"/>
                    <a:lumOff val="60000"/>
                  </a:schemeClr>
                </a:solidFill>
              </a:rPr>
              <a:t>Chromatic aberrations</a:t>
            </a:r>
          </a:p>
          <a:p>
            <a:pPr lvl="2">
              <a:buFont typeface="Wingdings" panose="05000000000000000000" pitchFamily="2" charset="2"/>
              <a:buChar char="Ø"/>
            </a:pPr>
            <a:r>
              <a:rPr lang="en-US" sz="1400" dirty="0">
                <a:solidFill>
                  <a:schemeClr val="accent4">
                    <a:lumMod val="40000"/>
                    <a:lumOff val="60000"/>
                  </a:schemeClr>
                </a:solidFill>
              </a:rPr>
              <a:t>Varying FWHM star diameters and halos in each color channel</a:t>
            </a:r>
          </a:p>
        </p:txBody>
      </p:sp>
    </p:spTree>
    <p:extLst>
      <p:ext uri="{BB962C8B-B14F-4D97-AF65-F5344CB8AC3E}">
        <p14:creationId xmlns:p14="http://schemas.microsoft.com/office/powerpoint/2010/main" val="144597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1ABB-AC89-650D-0926-7DEB416A3A72}"/>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FFC000">
                    <a:lumMod val="40000"/>
                    <a:lumOff val="60000"/>
                  </a:srgbClr>
                </a:solidFill>
                <a:effectLst/>
                <a:uLnTx/>
                <a:uFillTx/>
                <a:latin typeface="Calibri Light" panose="020F0302020204030204"/>
                <a:ea typeface="+mj-ea"/>
                <a:cs typeface="+mj-cs"/>
              </a:rPr>
              <a:t>Workflow Considerations</a:t>
            </a:r>
            <a:endParaRPr lang="en-US" dirty="0"/>
          </a:p>
        </p:txBody>
      </p:sp>
      <p:sp>
        <p:nvSpPr>
          <p:cNvPr id="3" name="Content Placeholder 2">
            <a:extLst>
              <a:ext uri="{FF2B5EF4-FFF2-40B4-BE49-F238E27FC236}">
                <a16:creationId xmlns:a16="http://schemas.microsoft.com/office/drawing/2014/main" id="{C02DD738-4123-9485-4C69-2BB21870FA39}"/>
              </a:ext>
            </a:extLst>
          </p:cNvPr>
          <p:cNvSpPr>
            <a:spLocks noGrp="1"/>
          </p:cNvSpPr>
          <p:nvPr>
            <p:ph idx="1"/>
          </p:nvPr>
        </p:nvSpPr>
        <p:spPr/>
        <p:txBody>
          <a:bodyPr/>
          <a:lstStyle/>
          <a:p>
            <a:pPr>
              <a:buFont typeface="Wingdings" panose="05000000000000000000" pitchFamily="2" charset="2"/>
              <a:buChar char="§"/>
            </a:pPr>
            <a:r>
              <a:rPr lang="en-US" dirty="0" err="1">
                <a:solidFill>
                  <a:schemeClr val="accent4">
                    <a:lumMod val="40000"/>
                    <a:lumOff val="60000"/>
                  </a:schemeClr>
                </a:solidFill>
              </a:rPr>
              <a:t>NoiseXterminator</a:t>
            </a:r>
            <a:r>
              <a:rPr lang="en-US" dirty="0">
                <a:solidFill>
                  <a:schemeClr val="accent4">
                    <a:lumMod val="40000"/>
                    <a:lumOff val="60000"/>
                  </a:schemeClr>
                </a:solidFill>
              </a:rPr>
              <a:t> (NXT)</a:t>
            </a:r>
          </a:p>
          <a:p>
            <a:pPr lvl="1">
              <a:buFont typeface="Wingdings" panose="05000000000000000000" pitchFamily="2" charset="2"/>
              <a:buChar char="ü"/>
            </a:pPr>
            <a:r>
              <a:rPr lang="en-US" dirty="0">
                <a:solidFill>
                  <a:schemeClr val="accent4">
                    <a:lumMod val="40000"/>
                    <a:lumOff val="60000"/>
                  </a:schemeClr>
                </a:solidFill>
              </a:rPr>
              <a:t>While in a linear state after BXT</a:t>
            </a:r>
          </a:p>
          <a:p>
            <a:pPr lvl="1">
              <a:buFont typeface="Wingdings" panose="05000000000000000000" pitchFamily="2" charset="2"/>
              <a:buChar char="ü"/>
            </a:pPr>
            <a:r>
              <a:rPr lang="en-US" dirty="0">
                <a:solidFill>
                  <a:schemeClr val="accent4">
                    <a:lumMod val="40000"/>
                    <a:lumOff val="60000"/>
                  </a:schemeClr>
                </a:solidFill>
              </a:rPr>
              <a:t>Immediately after permanent histogram stretching – non-linear</a:t>
            </a:r>
          </a:p>
          <a:p>
            <a:r>
              <a:rPr lang="en-US" dirty="0" err="1">
                <a:solidFill>
                  <a:schemeClr val="accent4">
                    <a:lumMod val="40000"/>
                    <a:lumOff val="60000"/>
                  </a:schemeClr>
                </a:solidFill>
              </a:rPr>
              <a:t>StarXterminator</a:t>
            </a:r>
            <a:r>
              <a:rPr lang="en-US" dirty="0">
                <a:solidFill>
                  <a:schemeClr val="accent4">
                    <a:lumMod val="40000"/>
                    <a:lumOff val="60000"/>
                  </a:schemeClr>
                </a:solidFill>
              </a:rPr>
              <a:t> (SXT)</a:t>
            </a:r>
          </a:p>
          <a:p>
            <a:pPr lvl="1">
              <a:buFont typeface="Wingdings" panose="05000000000000000000" pitchFamily="2" charset="2"/>
              <a:buChar char="ü"/>
            </a:pPr>
            <a:r>
              <a:rPr lang="en-US" dirty="0">
                <a:solidFill>
                  <a:schemeClr val="accent4">
                    <a:lumMod val="40000"/>
                    <a:lumOff val="60000"/>
                  </a:schemeClr>
                </a:solidFill>
              </a:rPr>
              <a:t>Anytime when processing is better on a starless image or when a star mask is needed</a:t>
            </a:r>
          </a:p>
          <a:p>
            <a:pPr lvl="1">
              <a:buFont typeface="Wingdings" panose="05000000000000000000" pitchFamily="2" charset="2"/>
              <a:buChar char="ü"/>
            </a:pPr>
            <a:r>
              <a:rPr lang="en-US" dirty="0">
                <a:solidFill>
                  <a:schemeClr val="accent4">
                    <a:lumMod val="40000"/>
                    <a:lumOff val="60000"/>
                  </a:schemeClr>
                </a:solidFill>
              </a:rPr>
              <a:t>Can be done in linear and non-linear states</a:t>
            </a:r>
          </a:p>
          <a:p>
            <a:pPr lvl="1">
              <a:buFont typeface="Wingdings" panose="05000000000000000000" pitchFamily="2" charset="2"/>
              <a:buChar char="ü"/>
            </a:pPr>
            <a:r>
              <a:rPr lang="en-US" dirty="0">
                <a:solidFill>
                  <a:schemeClr val="accent4">
                    <a:lumMod val="40000"/>
                    <a:lumOff val="60000"/>
                  </a:schemeClr>
                </a:solidFill>
              </a:rPr>
              <a:t>Recommended to use “</a:t>
            </a:r>
            <a:r>
              <a:rPr lang="en-US" dirty="0" err="1">
                <a:solidFill>
                  <a:schemeClr val="accent4">
                    <a:lumMod val="40000"/>
                    <a:lumOff val="60000"/>
                  </a:schemeClr>
                </a:solidFill>
              </a:rPr>
              <a:t>unscreen</a:t>
            </a:r>
            <a:r>
              <a:rPr lang="en-US" dirty="0">
                <a:solidFill>
                  <a:schemeClr val="accent4">
                    <a:lumMod val="40000"/>
                    <a:lumOff val="60000"/>
                  </a:schemeClr>
                </a:solidFill>
              </a:rPr>
              <a:t>” mode if </a:t>
            </a:r>
            <a:r>
              <a:rPr lang="en-US" dirty="0" err="1">
                <a:solidFill>
                  <a:schemeClr val="accent4">
                    <a:lumMod val="40000"/>
                    <a:lumOff val="60000"/>
                  </a:schemeClr>
                </a:solidFill>
              </a:rPr>
              <a:t>reblending</a:t>
            </a:r>
            <a:r>
              <a:rPr lang="en-US" dirty="0">
                <a:solidFill>
                  <a:schemeClr val="accent4">
                    <a:lumMod val="40000"/>
                    <a:lumOff val="60000"/>
                  </a:schemeClr>
                </a:solidFill>
              </a:rPr>
              <a:t> stars back into the starless image</a:t>
            </a:r>
          </a:p>
          <a:p>
            <a:pPr lvl="2">
              <a:buFont typeface="Wingdings" panose="05000000000000000000" pitchFamily="2" charset="2"/>
              <a:buChar char="q"/>
            </a:pPr>
            <a:r>
              <a:rPr lang="en-US" dirty="0">
                <a:solidFill>
                  <a:schemeClr val="accent4">
                    <a:lumMod val="40000"/>
                    <a:lumOff val="60000"/>
                  </a:schemeClr>
                </a:solidFill>
              </a:rPr>
              <a:t>PixelMath: </a:t>
            </a:r>
            <a:r>
              <a:rPr lang="en-US" dirty="0">
                <a:solidFill>
                  <a:schemeClr val="accent4">
                    <a:lumMod val="40000"/>
                    <a:lumOff val="60000"/>
                  </a:schemeClr>
                </a:solidFill>
                <a:effectLst/>
              </a:rPr>
              <a:t>~((~starless)*(~stars))</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332478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937</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AI in Astrophotography</vt:lpstr>
      <vt:lpstr>What is AI (Artificial Intelligence)</vt:lpstr>
      <vt:lpstr>AI applications in photography</vt:lpstr>
      <vt:lpstr>Where is AI in Astrophotography?</vt:lpstr>
      <vt:lpstr>What are the advantages of AI over past methods?</vt:lpstr>
      <vt:lpstr>Importance of PSF in BXT (Deconvolution)</vt:lpstr>
      <vt:lpstr>Hardware</vt:lpstr>
      <vt:lpstr>Workflow Considerations</vt:lpstr>
      <vt:lpstr>Workflow Considerations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Astrophotograpy</dc:title>
  <dc:creator>Dale Chamberlain</dc:creator>
  <cp:lastModifiedBy>Dale Chamberlain</cp:lastModifiedBy>
  <cp:revision>22</cp:revision>
  <cp:lastPrinted>2023-01-15T00:21:05Z</cp:lastPrinted>
  <dcterms:created xsi:type="dcterms:W3CDTF">2023-01-14T16:53:34Z</dcterms:created>
  <dcterms:modified xsi:type="dcterms:W3CDTF">2023-02-22T19:28:15Z</dcterms:modified>
</cp:coreProperties>
</file>