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60" r:id="rId6"/>
    <p:sldId id="261" r:id="rId7"/>
    <p:sldId id="266" r:id="rId8"/>
    <p:sldId id="267" r:id="rId9"/>
    <p:sldId id="271" r:id="rId10"/>
    <p:sldId id="273" r:id="rId11"/>
    <p:sldId id="262" r:id="rId12"/>
    <p:sldId id="269" r:id="rId13"/>
    <p:sldId id="270" r:id="rId14"/>
    <p:sldId id="263" r:id="rId15"/>
    <p:sldId id="264" r:id="rId16"/>
    <p:sldId id="268" r:id="rId17"/>
    <p:sldId id="272" r:id="rId18"/>
    <p:sldId id="274" r:id="rId19"/>
    <p:sldId id="275" r:id="rId20"/>
    <p:sldId id="276" r:id="rId21"/>
    <p:sldId id="278" r:id="rId22"/>
    <p:sldId id="277" r:id="rId23"/>
    <p:sldId id="279" r:id="rId24"/>
    <p:sldId id="280" r:id="rId25"/>
    <p:sldId id="281" r:id="rId26"/>
    <p:sldId id="282" r:id="rId27"/>
  </p:sldIdLst>
  <p:sldSz cx="12192000" cy="6858000"/>
  <p:notesSz cx="6858000" cy="9144000"/>
  <p:embeddedFontLst>
    <p:embeddedFont>
      <p:font typeface="ATS Marker Marker" panose="00000500000000000000" pitchFamily="50" charset="0"/>
      <p:regular r:id="rId28"/>
    </p:embeddedFont>
    <p:embeddedFont>
      <p:font typeface="ATS Script" panose="00000500000000000000" pitchFamily="50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95082-0276-4BBA-AF07-D34A5BCC10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2CAE0B-B313-41F4-B2C1-7FD90EB947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4F2CE-20B6-4A1B-9FEF-503FC34EB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E073D-DCD8-44A1-90A2-35D6D8DF0059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D44DA-C9E1-4013-A704-DEE8C16E1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3CFF7-DDEF-445B-A87A-C7ECA2FB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D2539-279F-488A-B329-71B608C1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84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CBE71-730B-42D5-B07F-E5C773BB9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6C82CD-0874-44F9-B749-E62B2B866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8A08B-9054-4C58-ADAB-5A34BD2B4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E073D-DCD8-44A1-90A2-35D6D8DF0059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B7C15-C1F8-4250-A693-3BBEFFF82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E7B3C-4675-4CA4-9613-6435CE21C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D2539-279F-488A-B329-71B608C1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25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EA8FDE-F51E-46EF-AD81-F954F67268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2047AB-7A10-42EB-BDA5-12BB90F576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8C29A-F196-48FE-95BF-46CC43B18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E073D-DCD8-44A1-90A2-35D6D8DF0059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FAFEF-A48E-44E6-A1EF-8B684E7C4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035FB-A406-4968-ABAE-38FC37E2A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D2539-279F-488A-B329-71B608C1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68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9D82F-43E5-4A2D-94D5-5BFA3F3E5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97C5E-93FC-4294-8067-B1AAADF3C9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B7AEA-5CF2-4360-AA9C-051B7A136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E073D-DCD8-44A1-90A2-35D6D8DF0059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7D70E-420B-4A97-9D3C-6C40D78EF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EF37A-156F-458B-9F11-F576C9E6D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D2539-279F-488A-B329-71B608C1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00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5FBE8-CCE7-4377-8062-7B9C6B399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4FFDEB-BA62-4A91-8E6C-9859E6951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01052-69D1-4DF0-9430-09C198BEA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E073D-DCD8-44A1-90A2-35D6D8DF0059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81C6A-7564-4542-A639-E6DB2EBD7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169BD-2738-4EAE-9AA7-FB058467E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D2539-279F-488A-B329-71B608C1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98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3D904-7786-4D52-847F-06D3FCD47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5A53D-3B28-4447-99B8-6872AFB8CD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06098C-D79C-44BC-80DE-009243D222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C776DE-5522-4DBA-B644-AC07D9DF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E073D-DCD8-44A1-90A2-35D6D8DF0059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70761-25F6-4819-A3CE-E335AF01C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3ACFC7-0723-4708-B34E-991CEB3C8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D2539-279F-488A-B329-71B608C1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245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D5FF5-1103-4633-A00E-87D58211F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3F90A-BA60-4917-AA31-BA93E3FBC1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D051D-8E57-44C8-8749-916813DD07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4ABE84-61F1-4027-B9B9-0C1110D44E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30B199-EFF0-47F8-B9E8-76D0F584D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C4F613-8F40-413F-8CCF-D60F7C3B8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E073D-DCD8-44A1-90A2-35D6D8DF0059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A5BED7-984D-49B7-AD4B-70595759D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CDF6BC-A292-430F-A222-A51F075BF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D2539-279F-488A-B329-71B608C1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44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26C8A-1209-408C-9D4F-E05E455C1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8D3B0-A8FB-4AE5-B719-77CDBC2EA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E073D-DCD8-44A1-90A2-35D6D8DF0059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8CE5A8-CE06-4375-8E37-76FA2CD1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01FEE4-4CD1-4972-8927-9FB90B1F1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D2539-279F-488A-B329-71B608C1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39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91A57E-2CBC-4395-BAA7-DD8C96C98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E073D-DCD8-44A1-90A2-35D6D8DF0059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7BD3AA-B3F3-4B83-BEA1-5176E8A1F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522640-4117-458C-9490-0A9A2DECD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D2539-279F-488A-B329-71B608C1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30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475A9-620D-4E9C-9D67-9EBE47AEC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D2AC3-9EF5-4CDD-B16C-DB9F25D87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437C2C-D49E-45F6-B99A-FDA04814A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1A9CC8-0A14-486C-966A-1BE36865C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E073D-DCD8-44A1-90A2-35D6D8DF0059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2F65F6-2616-4407-B3ED-3170912B8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0D6E78-9086-404E-81F1-FF4CBECC1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D2539-279F-488A-B329-71B608C1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05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83FE2-CED3-4D76-A628-E18BFDA25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2F7D3E-254A-4F4F-8E7A-349596B44C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3535C5-A383-44AC-8237-226A933CD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1F3223-894C-4D95-BB64-235D910F5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E073D-DCD8-44A1-90A2-35D6D8DF0059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81B9B-28F5-4B7F-BB4F-87A807DA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204977-AD75-4CC2-B7E0-2FF4E7664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D2539-279F-488A-B329-71B608C1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41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B87D1-67FD-47C5-AC3C-C559646FD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2CD16-628C-41CD-977D-5E1CF1CCE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693F0-5D46-4764-B8EB-48D94FD40E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E073D-DCD8-44A1-90A2-35D6D8DF0059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420A6-D93E-406F-BCFF-E7B843D54E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9FD8A-E090-44C4-AA77-4E997655B7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D2539-279F-488A-B329-71B608C14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21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://whitedisplay.com/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endrickastro.com/" TargetMode="External"/><Relationship Id="rId3" Type="http://schemas.openxmlformats.org/officeDocument/2006/relationships/hyperlink" Target="mailto:dale@chamberlainobservatory.com" TargetMode="External"/><Relationship Id="rId7" Type="http://schemas.openxmlformats.org/officeDocument/2006/relationships/hyperlink" Target="http://www.skyshedpodmax.com/" TargetMode="External"/><Relationship Id="rId2" Type="http://schemas.openxmlformats.org/officeDocument/2006/relationships/hyperlink" Target="https://chamberlainobservatory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ocuser.com/" TargetMode="External"/><Relationship Id="rId5" Type="http://schemas.openxmlformats.org/officeDocument/2006/relationships/hyperlink" Target="https://pixinsight.com/" TargetMode="External"/><Relationship Id="rId4" Type="http://schemas.openxmlformats.org/officeDocument/2006/relationships/hyperlink" Target="http://www.bisque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D168A-B128-4D4C-946E-D78091A613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en-US" sz="88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S Script" panose="00000500000000000000" pitchFamily="50" charset="0"/>
              </a:rPr>
              <a:t>Astrophotography II</a:t>
            </a:r>
            <a:br>
              <a:rPr lang="en-US" sz="88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S Script" panose="00000500000000000000" pitchFamily="50" charset="0"/>
              </a:rPr>
            </a:br>
            <a:br>
              <a:rPr lang="en-US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S Script" panose="00000500000000000000" pitchFamily="50" charset="0"/>
              </a:rPr>
            </a:br>
            <a:r>
              <a:rPr lang="en-US" sz="44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S Script" panose="00000500000000000000" pitchFamily="50" charset="0"/>
              </a:rPr>
              <a:t>Capturing the Final Frontier</a:t>
            </a:r>
            <a:endParaRPr lang="en-US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TS Script" panose="00000500000000000000" pitchFamily="50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FB381F-E41C-46A6-89E8-7F6A2A34B1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24712"/>
            <a:ext cx="9144000" cy="1533088"/>
          </a:xfrm>
        </p:spPr>
        <p:txBody>
          <a:bodyPr/>
          <a:lstStyle/>
          <a:p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TS Marker Marker" panose="00000500000000000000" pitchFamily="50" charset="0"/>
            </a:endParaRPr>
          </a:p>
          <a:p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S Marker Marker" panose="00000500000000000000" pitchFamily="50" charset="0"/>
              </a:rPr>
              <a:t>By Dale A. Chamberlain</a:t>
            </a:r>
          </a:p>
        </p:txBody>
      </p:sp>
    </p:spTree>
    <p:extLst>
      <p:ext uri="{BB962C8B-B14F-4D97-AF65-F5344CB8AC3E}">
        <p14:creationId xmlns:p14="http://schemas.microsoft.com/office/powerpoint/2010/main" val="325283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2CD1B-5DAD-4C31-93BC-1342E0626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>
                <a:solidFill>
                  <a:srgbClr val="FFFF00"/>
                </a:solidFill>
                <a:latin typeface="+mn-lt"/>
              </a:rPr>
              <a:t>What do you see when you look through the eyepiece? (Camera sees things your eye doesn’t)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519B4C-EA75-4322-A640-C243C78E48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011" y="1825625"/>
            <a:ext cx="6761978" cy="435133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2D1B0C-0CF1-4093-9BAB-C55C00997C7A}"/>
              </a:ext>
            </a:extLst>
          </p:cNvPr>
          <p:cNvSpPr txBox="1"/>
          <p:nvPr/>
        </p:nvSpPr>
        <p:spPr>
          <a:xfrm>
            <a:off x="4504888" y="6176962"/>
            <a:ext cx="3662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The Orion Nebula – Messier 42</a:t>
            </a:r>
          </a:p>
        </p:txBody>
      </p:sp>
    </p:spTree>
    <p:extLst>
      <p:ext uri="{BB962C8B-B14F-4D97-AF65-F5344CB8AC3E}">
        <p14:creationId xmlns:p14="http://schemas.microsoft.com/office/powerpoint/2010/main" val="183402318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6C234B2-0949-4CE4-9C7C-14BC7860070D}"/>
              </a:ext>
            </a:extLst>
          </p:cNvPr>
          <p:cNvSpPr txBox="1"/>
          <p:nvPr/>
        </p:nvSpPr>
        <p:spPr>
          <a:xfrm>
            <a:off x="1574334" y="117446"/>
            <a:ext cx="8950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3600" b="1" i="1" dirty="0">
                <a:solidFill>
                  <a:srgbClr val="FFFF00"/>
                </a:solidFill>
              </a:rPr>
              <a:t>Image Acquisition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2D7C7E-C74A-4106-BF1F-F00625AB9A1B}"/>
              </a:ext>
            </a:extLst>
          </p:cNvPr>
          <p:cNvSpPr txBox="1"/>
          <p:nvPr/>
        </p:nvSpPr>
        <p:spPr>
          <a:xfrm>
            <a:off x="2031534" y="1179275"/>
            <a:ext cx="812893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Image Acquisition software is </a:t>
            </a:r>
            <a:r>
              <a:rPr lang="en-US" sz="2000" dirty="0" err="1">
                <a:solidFill>
                  <a:srgbClr val="FFC000"/>
                </a:solidFill>
              </a:rPr>
              <a:t>TheSkyX</a:t>
            </a:r>
            <a:r>
              <a:rPr lang="en-US" sz="2000" dirty="0">
                <a:solidFill>
                  <a:srgbClr val="FFC000"/>
                </a:solidFill>
              </a:rPr>
              <a:t> Pro </a:t>
            </a:r>
            <a:r>
              <a:rPr lang="en-US" sz="2000" dirty="0">
                <a:solidFill>
                  <a:schemeClr val="bg1"/>
                </a:solidFill>
              </a:rPr>
              <a:t>from Bisque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My camera: Canon EOS 6D Mark II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Camera set to BULB mode if exposure time is greater than 30 seconds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Camera set to MANUAL mode if exposure time is 30 seconds or less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Turn on Long Exposure Noise Reduction in camera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There are 4 types of exposures that need to be taken: LIGHT, DARK, FLAT and BIAS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Use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TheSkyX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Pro</a:t>
            </a:r>
            <a:r>
              <a:rPr lang="en-US" sz="2000" dirty="0">
                <a:solidFill>
                  <a:schemeClr val="bg1"/>
                </a:solidFill>
              </a:rPr>
              <a:t> software running on the computer to control the camera settings and shutter release, as well as telescope, dome and focuser control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LIGHT frames are the images of the object in the sky you are photographing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DARK frames are images taken with the lens opening covered (only time it is acceptable to not remove the lens cap before taking pictures!)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FLAT frames are taken while it is still light outside using a light box or light diffuser. I use the translucent slot cover of the observatory.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BIAS frames are like LIGHT frames except you are using the fastest shutter speed capable of the camera (1/4000 for the Canon 6D)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094025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6C234B2-0949-4CE4-9C7C-14BC7860070D}"/>
              </a:ext>
            </a:extLst>
          </p:cNvPr>
          <p:cNvSpPr txBox="1"/>
          <p:nvPr/>
        </p:nvSpPr>
        <p:spPr>
          <a:xfrm>
            <a:off x="1574334" y="117446"/>
            <a:ext cx="9043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 Acquisition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2D7C7E-C74A-4106-BF1F-F00625AB9A1B}"/>
              </a:ext>
            </a:extLst>
          </p:cNvPr>
          <p:cNvSpPr txBox="1"/>
          <p:nvPr/>
        </p:nvSpPr>
        <p:spPr>
          <a:xfrm>
            <a:off x="697684" y="717610"/>
            <a:ext cx="8128932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000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 frames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2800" dirty="0">
                <a:solidFill>
                  <a:prstClr val="white"/>
                </a:solidFill>
              </a:rPr>
              <a:t>Actual image data of the object you are photographing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800" dirty="0">
                <a:solidFill>
                  <a:prstClr val="white"/>
                </a:solidFill>
              </a:rPr>
              <a:t>Light frames straight out of the camera have imperfections that must be removed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800" dirty="0" err="1">
                <a:solidFill>
                  <a:prstClr val="white"/>
                </a:solidFill>
              </a:rPr>
              <a:t>Vignetting</a:t>
            </a:r>
            <a:r>
              <a:rPr lang="en-US" sz="2800" dirty="0">
                <a:solidFill>
                  <a:prstClr val="white"/>
                </a:solidFill>
              </a:rPr>
              <a:t>, dust, thermal noise, bias signal, hot pixels, etc.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800" dirty="0">
                <a:solidFill>
                  <a:prstClr val="white"/>
                </a:solidFill>
              </a:rPr>
              <a:t>Problems with light frames can be remedied by calibrating with dark, bias and flat frames.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800" dirty="0">
                <a:solidFill>
                  <a:prstClr val="white"/>
                </a:solidFill>
              </a:rPr>
              <a:t>Light frames can be stacked into a single image once calibrated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37DCBC-1EC3-4D45-A4F5-A1CD77CE9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352" y="1917939"/>
            <a:ext cx="3167365" cy="21000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AA9E00-161D-4923-A743-C23C0C9B11FC}"/>
              </a:ext>
            </a:extLst>
          </p:cNvPr>
          <p:cNvSpPr txBox="1"/>
          <p:nvPr/>
        </p:nvSpPr>
        <p:spPr>
          <a:xfrm>
            <a:off x="8953279" y="4056985"/>
            <a:ext cx="3167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Example of a LIGHT frame</a:t>
            </a:r>
          </a:p>
        </p:txBody>
      </p:sp>
    </p:spTree>
    <p:extLst>
      <p:ext uri="{BB962C8B-B14F-4D97-AF65-F5344CB8AC3E}">
        <p14:creationId xmlns:p14="http://schemas.microsoft.com/office/powerpoint/2010/main" val="4212803883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6C234B2-0949-4CE4-9C7C-14BC7860070D}"/>
              </a:ext>
            </a:extLst>
          </p:cNvPr>
          <p:cNvSpPr txBox="1"/>
          <p:nvPr/>
        </p:nvSpPr>
        <p:spPr>
          <a:xfrm>
            <a:off x="1574334" y="117446"/>
            <a:ext cx="9043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 Acquisition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2D7C7E-C74A-4106-BF1F-F00625AB9A1B}"/>
              </a:ext>
            </a:extLst>
          </p:cNvPr>
          <p:cNvSpPr txBox="1"/>
          <p:nvPr/>
        </p:nvSpPr>
        <p:spPr>
          <a:xfrm>
            <a:off x="597017" y="822563"/>
            <a:ext cx="812893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000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DARK frames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2400" dirty="0">
                <a:solidFill>
                  <a:prstClr val="white"/>
                </a:solidFill>
              </a:rPr>
              <a:t>A way to minimize image noise for long exposure images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400" dirty="0">
                <a:solidFill>
                  <a:prstClr val="white"/>
                </a:solidFill>
              </a:rPr>
              <a:t>Fixed-pattern noise is the same from shot to shot, dead or hot pixels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400" dirty="0">
                <a:solidFill>
                  <a:prstClr val="white"/>
                </a:solidFill>
              </a:rPr>
              <a:t>Take a series of shots with the cap on (no light getting to the sensor from the outside)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400" dirty="0">
                <a:solidFill>
                  <a:prstClr val="white"/>
                </a:solidFill>
              </a:rPr>
              <a:t>Each shot should be the same ISO and exposure time as your LIGHT images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400" dirty="0">
                <a:solidFill>
                  <a:prstClr val="white"/>
                </a:solidFill>
              </a:rPr>
              <a:t>Ideally, they are taken at the same ambient temperature as the light images.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400" dirty="0">
                <a:solidFill>
                  <a:prstClr val="white"/>
                </a:solidFill>
              </a:rPr>
              <a:t>DARK frames are subtracted from the light frames during calibration.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91AB84-1697-49ED-A83C-4562D33F0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949" y="2211184"/>
            <a:ext cx="3262887" cy="21740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2E3BC5-3913-4B66-B87C-07ECAE95DE8F}"/>
              </a:ext>
            </a:extLst>
          </p:cNvPr>
          <p:cNvSpPr txBox="1"/>
          <p:nvPr/>
        </p:nvSpPr>
        <p:spPr>
          <a:xfrm>
            <a:off x="9144342" y="4385216"/>
            <a:ext cx="2946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Example of a DARK frame</a:t>
            </a:r>
          </a:p>
        </p:txBody>
      </p:sp>
    </p:spTree>
    <p:extLst>
      <p:ext uri="{BB962C8B-B14F-4D97-AF65-F5344CB8AC3E}">
        <p14:creationId xmlns:p14="http://schemas.microsoft.com/office/powerpoint/2010/main" val="2926135283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6C234B2-0949-4CE4-9C7C-14BC7860070D}"/>
              </a:ext>
            </a:extLst>
          </p:cNvPr>
          <p:cNvSpPr txBox="1"/>
          <p:nvPr/>
        </p:nvSpPr>
        <p:spPr>
          <a:xfrm>
            <a:off x="1574334" y="117446"/>
            <a:ext cx="90433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3600" b="1" i="1" dirty="0">
                <a:solidFill>
                  <a:srgbClr val="FFFF00"/>
                </a:solidFill>
              </a:rPr>
              <a:t>Image Acquisition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2D7C7E-C74A-4106-BF1F-F00625AB9A1B}"/>
              </a:ext>
            </a:extLst>
          </p:cNvPr>
          <p:cNvSpPr txBox="1"/>
          <p:nvPr/>
        </p:nvSpPr>
        <p:spPr>
          <a:xfrm>
            <a:off x="538293" y="1275127"/>
            <a:ext cx="812893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FLAT frames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Why FLAT frames? 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We need to correct optical imperfections (i.e. caused by telescope, instead of ones with the camera sensor).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Telescopes do not distribute light evenly across the sensor (</a:t>
            </a:r>
            <a:r>
              <a:rPr lang="en-US" sz="2400" dirty="0" err="1">
                <a:solidFill>
                  <a:schemeClr val="bg1"/>
                </a:solidFill>
              </a:rPr>
              <a:t>vignetting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Any dust on the sensor must be removed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Must be taken with the same focus, camera orientation and optical setup as the light frames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750184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6C234B2-0949-4CE4-9C7C-14BC7860070D}"/>
              </a:ext>
            </a:extLst>
          </p:cNvPr>
          <p:cNvSpPr txBox="1"/>
          <p:nvPr/>
        </p:nvSpPr>
        <p:spPr>
          <a:xfrm>
            <a:off x="1574334" y="117446"/>
            <a:ext cx="90433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3600" b="1" i="1" dirty="0">
                <a:solidFill>
                  <a:srgbClr val="FFFF00"/>
                </a:solidFill>
              </a:rPr>
              <a:t>Image Acquisition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2D7C7E-C74A-4106-BF1F-F00625AB9A1B}"/>
              </a:ext>
            </a:extLst>
          </p:cNvPr>
          <p:cNvSpPr txBox="1"/>
          <p:nvPr/>
        </p:nvSpPr>
        <p:spPr>
          <a:xfrm>
            <a:off x="420847" y="1268651"/>
            <a:ext cx="8128932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FLAT frames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</a:rPr>
              <a:t>To be taken while there is still light in the sky if using a light box or observatory slot cover. Computer screen can be used too </a:t>
            </a:r>
            <a:r>
              <a:rPr lang="en-US" sz="2200" dirty="0">
                <a:solidFill>
                  <a:schemeClr val="bg1"/>
                </a:solidFill>
                <a:hlinkClick r:id="rId2"/>
              </a:rPr>
              <a:t>http://whitedisplay.com/</a:t>
            </a:r>
            <a:endParaRPr lang="en-US" sz="22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</a:rPr>
              <a:t>Camera mode is set to Aperture Priority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</a:rPr>
              <a:t>Set exposure compensation to +2EV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</a:rPr>
              <a:t>ISO is set low (100,200) to minimize noise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</a:rPr>
              <a:t>Try to get images where the histogram is close to the center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</a:rPr>
              <a:t>Camera is connected to the scope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</a:rPr>
              <a:t>Maintain same focus as you would use for the LIGHT frames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</a:rPr>
              <a:t>Shoot a minimum of  30-50 FLAT frames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</a:rPr>
              <a:t>FLAT frames will be stacked together and divided into the light frames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bg1"/>
                </a:solidFill>
              </a:rPr>
              <a:t>Illumination of the LIGHT frame is evened out 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761686-F022-4C25-A67C-0E3A11D36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188" y="2046743"/>
            <a:ext cx="3294397" cy="22011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09C91D-5D45-40CE-96D3-99C8076AF409}"/>
              </a:ext>
            </a:extLst>
          </p:cNvPr>
          <p:cNvSpPr txBox="1"/>
          <p:nvPr/>
        </p:nvSpPr>
        <p:spPr>
          <a:xfrm>
            <a:off x="9054868" y="4348978"/>
            <a:ext cx="3137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Example of a FLAT frame</a:t>
            </a:r>
          </a:p>
        </p:txBody>
      </p:sp>
    </p:spTree>
    <p:extLst>
      <p:ext uri="{BB962C8B-B14F-4D97-AF65-F5344CB8AC3E}">
        <p14:creationId xmlns:p14="http://schemas.microsoft.com/office/powerpoint/2010/main" val="1474882659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6C234B2-0949-4CE4-9C7C-14BC7860070D}"/>
              </a:ext>
            </a:extLst>
          </p:cNvPr>
          <p:cNvSpPr txBox="1"/>
          <p:nvPr/>
        </p:nvSpPr>
        <p:spPr>
          <a:xfrm>
            <a:off x="1574334" y="117446"/>
            <a:ext cx="9043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 Acquisition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2D7C7E-C74A-4106-BF1F-F00625AB9A1B}"/>
              </a:ext>
            </a:extLst>
          </p:cNvPr>
          <p:cNvSpPr txBox="1"/>
          <p:nvPr/>
        </p:nvSpPr>
        <p:spPr>
          <a:xfrm>
            <a:off x="454404" y="1041023"/>
            <a:ext cx="812893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BIAS frames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2400" dirty="0">
                <a:solidFill>
                  <a:prstClr val="white"/>
                </a:solidFill>
              </a:rPr>
              <a:t>Used to remove the readout signal from your sensor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400" dirty="0">
                <a:solidFill>
                  <a:prstClr val="white"/>
                </a:solidFill>
              </a:rPr>
              <a:t>Variations in how the camera reads data from the sensor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400" dirty="0">
                <a:solidFill>
                  <a:prstClr val="white"/>
                </a:solidFill>
              </a:rPr>
              <a:t>Each shot is taken as close to zero exposure length as possible for the camera (i.e. the fastest shutter speed for my Canon 6D Mark II is 1/4000 second.)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400" dirty="0">
                <a:solidFill>
                  <a:prstClr val="white"/>
                </a:solidFill>
              </a:rPr>
              <a:t>Each shot is taken at the same ISO as the DARK and LIGHT images.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400" dirty="0">
                <a:solidFill>
                  <a:prstClr val="white"/>
                </a:solidFill>
              </a:rPr>
              <a:t>It is not necessary to take these at the same ambient temperature as the DARK and LIGHT images.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400" dirty="0">
                <a:solidFill>
                  <a:prstClr val="white"/>
                </a:solidFill>
              </a:rPr>
              <a:t>Will be subtracted from all other images before stacking begins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B4919F-F46E-4FC4-BC38-8A05A2155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336" y="2034072"/>
            <a:ext cx="3322525" cy="22137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C0E5F0-DEC3-47B9-8569-6C5D2A5D021C}"/>
              </a:ext>
            </a:extLst>
          </p:cNvPr>
          <p:cNvSpPr txBox="1"/>
          <p:nvPr/>
        </p:nvSpPr>
        <p:spPr>
          <a:xfrm>
            <a:off x="9054788" y="4315429"/>
            <a:ext cx="3125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Example of a BIAS frame</a:t>
            </a:r>
          </a:p>
        </p:txBody>
      </p:sp>
    </p:spTree>
    <p:extLst>
      <p:ext uri="{BB962C8B-B14F-4D97-AF65-F5344CB8AC3E}">
        <p14:creationId xmlns:p14="http://schemas.microsoft.com/office/powerpoint/2010/main" val="1144764725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6C234B2-0949-4CE4-9C7C-14BC7860070D}"/>
              </a:ext>
            </a:extLst>
          </p:cNvPr>
          <p:cNvSpPr txBox="1"/>
          <p:nvPr/>
        </p:nvSpPr>
        <p:spPr>
          <a:xfrm>
            <a:off x="1574334" y="117446"/>
            <a:ext cx="9043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 Preprocessing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2D7C7E-C74A-4106-BF1F-F00625AB9A1B}"/>
              </a:ext>
            </a:extLst>
          </p:cNvPr>
          <p:cNvSpPr txBox="1"/>
          <p:nvPr/>
        </p:nvSpPr>
        <p:spPr>
          <a:xfrm>
            <a:off x="2031534" y="1031846"/>
            <a:ext cx="812893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Calibrate, Integrate (stacking) and Registration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2400" dirty="0">
                <a:solidFill>
                  <a:prstClr val="white"/>
                </a:solidFill>
              </a:rPr>
              <a:t>Software used is </a:t>
            </a:r>
            <a:r>
              <a:rPr lang="en-US" sz="2400" dirty="0" err="1">
                <a:solidFill>
                  <a:srgbClr val="FFC000"/>
                </a:solidFill>
              </a:rPr>
              <a:t>PixInSight</a:t>
            </a:r>
            <a:r>
              <a:rPr lang="en-US" sz="2400" dirty="0">
                <a:solidFill>
                  <a:prstClr val="white"/>
                </a:solidFill>
              </a:rPr>
              <a:t> from Pleiades </a:t>
            </a:r>
            <a:r>
              <a:rPr lang="en-US" sz="2400" dirty="0" err="1">
                <a:solidFill>
                  <a:prstClr val="white"/>
                </a:solidFill>
              </a:rPr>
              <a:t>Astrophoto</a:t>
            </a:r>
            <a:endParaRPr lang="en-US" sz="2400" dirty="0">
              <a:solidFill>
                <a:prstClr val="white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2400" dirty="0">
                <a:solidFill>
                  <a:prstClr val="white"/>
                </a:solidFill>
              </a:rPr>
              <a:t>Calibrate and integrate BIAS frames to create a Super BIAS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400" dirty="0">
                <a:solidFill>
                  <a:prstClr val="white"/>
                </a:solidFill>
              </a:rPr>
              <a:t>Calibrate and integrate DARK frames using Super BIAS to create a Master DARK image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400" dirty="0">
                <a:solidFill>
                  <a:prstClr val="white"/>
                </a:solidFill>
              </a:rPr>
              <a:t>Calibrate and integrate FLAT frames using Super BIAS and Master DARK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400" dirty="0">
                <a:solidFill>
                  <a:prstClr val="white"/>
                </a:solidFill>
              </a:rPr>
              <a:t>Super BIAS, Master DARK and Master FLAT all will be used in processing each LIGHT frame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400" dirty="0">
                <a:solidFill>
                  <a:prstClr val="white"/>
                </a:solidFill>
              </a:rPr>
              <a:t>LIGHT frames are calibrated, and registered (aligned with each other) and finally stacked to create one final image</a:t>
            </a:r>
          </a:p>
        </p:txBody>
      </p:sp>
    </p:spTree>
    <p:extLst>
      <p:ext uri="{BB962C8B-B14F-4D97-AF65-F5344CB8AC3E}">
        <p14:creationId xmlns:p14="http://schemas.microsoft.com/office/powerpoint/2010/main" val="761519889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6C234B2-0949-4CE4-9C7C-14BC7860070D}"/>
              </a:ext>
            </a:extLst>
          </p:cNvPr>
          <p:cNvSpPr txBox="1"/>
          <p:nvPr/>
        </p:nvSpPr>
        <p:spPr>
          <a:xfrm>
            <a:off x="1574334" y="117446"/>
            <a:ext cx="9043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 Post processing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2D7C7E-C74A-4106-BF1F-F00625AB9A1B}"/>
              </a:ext>
            </a:extLst>
          </p:cNvPr>
          <p:cNvSpPr txBox="1"/>
          <p:nvPr/>
        </p:nvSpPr>
        <p:spPr>
          <a:xfrm>
            <a:off x="2031534" y="1031846"/>
            <a:ext cx="81289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2400" dirty="0">
                <a:solidFill>
                  <a:prstClr val="white"/>
                </a:solidFill>
              </a:rPr>
              <a:t>Software used: </a:t>
            </a:r>
            <a:r>
              <a:rPr lang="en-US" sz="2400" dirty="0">
                <a:solidFill>
                  <a:srgbClr val="FFC000"/>
                </a:solidFill>
              </a:rPr>
              <a:t>Adobe Photoshop CC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400" dirty="0">
                <a:solidFill>
                  <a:prstClr val="white"/>
                </a:solidFill>
              </a:rPr>
              <a:t>Making adjustments to the stacked, calibrated and registered image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400" dirty="0">
                <a:solidFill>
                  <a:prstClr val="white"/>
                </a:solidFill>
              </a:rPr>
              <a:t>No set workflow since objects vary in size and light intensity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400" dirty="0">
                <a:solidFill>
                  <a:prstClr val="white"/>
                </a:solidFill>
              </a:rPr>
              <a:t>Typical adjustments to white balance, shadows, highlights, sharpness, contrast etc.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2400" dirty="0">
                <a:solidFill>
                  <a:prstClr val="white"/>
                </a:solidFill>
              </a:rPr>
              <a:t>No color changes except saturation. Colors as detected by camera sensor are natural.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Hydrogen shows as red, oxygen shows as green/teal</a:t>
            </a:r>
          </a:p>
        </p:txBody>
      </p:sp>
    </p:spTree>
    <p:extLst>
      <p:ext uri="{BB962C8B-B14F-4D97-AF65-F5344CB8AC3E}">
        <p14:creationId xmlns:p14="http://schemas.microsoft.com/office/powerpoint/2010/main" val="739533718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9836E-080E-495B-99FA-B9CAA7A22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669"/>
            <a:ext cx="10515600" cy="1200329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>
                <a:solidFill>
                  <a:srgbClr val="FFFF00"/>
                </a:solidFill>
                <a:latin typeface="+mn-lt"/>
              </a:rPr>
              <a:t>First visit: The Moon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CB7758-E689-4270-B986-A19F69906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5" y="904108"/>
            <a:ext cx="3849156" cy="577373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C46156-E3DB-474E-BFD1-6AF87A0793C1}"/>
              </a:ext>
            </a:extLst>
          </p:cNvPr>
          <p:cNvSpPr txBox="1"/>
          <p:nvPr/>
        </p:nvSpPr>
        <p:spPr>
          <a:xfrm>
            <a:off x="8238932" y="904108"/>
            <a:ext cx="33715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Taken October 26,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Single exposure, 1/80 sec, ISO 100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248,467 miles away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No computer used, telescope aimed by hand</a:t>
            </a:r>
          </a:p>
          <a:p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49852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6C234B2-0949-4CE4-9C7C-14BC7860070D}"/>
              </a:ext>
            </a:extLst>
          </p:cNvPr>
          <p:cNvSpPr txBox="1"/>
          <p:nvPr/>
        </p:nvSpPr>
        <p:spPr>
          <a:xfrm>
            <a:off x="1574334" y="117446"/>
            <a:ext cx="904333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3600" b="1" i="1" dirty="0">
                <a:solidFill>
                  <a:srgbClr val="FFFF00"/>
                </a:solidFill>
              </a:rPr>
              <a:t>Overview</a:t>
            </a:r>
          </a:p>
          <a:p>
            <a:pPr algn="ctr"/>
            <a:endParaRPr lang="en-US" sz="3600" dirty="0">
              <a:solidFill>
                <a:srgbClr val="FFFF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3200" i="1" dirty="0">
                <a:solidFill>
                  <a:schemeClr val="bg1"/>
                </a:solidFill>
              </a:rPr>
              <a:t>Building an Observatory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i="1" dirty="0">
                <a:solidFill>
                  <a:schemeClr val="bg1"/>
                </a:solidFill>
              </a:rPr>
              <a:t>Equipment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i="1" dirty="0">
                <a:solidFill>
                  <a:schemeClr val="bg1"/>
                </a:solidFill>
              </a:rPr>
              <a:t>Image Acquisition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i="1" dirty="0">
                <a:solidFill>
                  <a:schemeClr val="bg1"/>
                </a:solidFill>
              </a:rPr>
              <a:t>Image Pre processing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i="1" dirty="0">
                <a:solidFill>
                  <a:schemeClr val="bg1"/>
                </a:solidFill>
              </a:rPr>
              <a:t>Image Post Processing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i="1" dirty="0">
                <a:solidFill>
                  <a:schemeClr val="bg1"/>
                </a:solidFill>
              </a:rPr>
              <a:t>A few images of heavenly bodies</a:t>
            </a:r>
            <a:endParaRPr lang="en-US" sz="4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8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9836E-080E-495B-99FA-B9CAA7A22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669"/>
            <a:ext cx="10515600" cy="1200329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>
                <a:solidFill>
                  <a:srgbClr val="FFFF00"/>
                </a:solidFill>
                <a:latin typeface="+mn-lt"/>
              </a:rPr>
              <a:t>Ring Nebula – Messier 57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CB7758-E689-4270-B986-A19F69906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63" y="904108"/>
            <a:ext cx="5469621" cy="577373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C46156-E3DB-474E-BFD1-6AF87A0793C1}"/>
              </a:ext>
            </a:extLst>
          </p:cNvPr>
          <p:cNvSpPr txBox="1"/>
          <p:nvPr/>
        </p:nvSpPr>
        <p:spPr>
          <a:xfrm>
            <a:off x="8923012" y="904108"/>
            <a:ext cx="29517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Taken November 8,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Single exposure, 30 seconds, 3200 ISO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2,283 light years away</a:t>
            </a:r>
          </a:p>
          <a:p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79879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9836E-080E-495B-99FA-B9CAA7A22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669"/>
            <a:ext cx="10515600" cy="1200329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>
                <a:solidFill>
                  <a:srgbClr val="FFFF00"/>
                </a:solidFill>
                <a:latin typeface="+mn-lt"/>
              </a:rPr>
              <a:t>Hercules Globular Cluster – Messier 13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CB7758-E689-4270-B986-A19F69906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774" y="904108"/>
            <a:ext cx="3443598" cy="577373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C46156-E3DB-474E-BFD1-6AF87A0793C1}"/>
              </a:ext>
            </a:extLst>
          </p:cNvPr>
          <p:cNvSpPr txBox="1"/>
          <p:nvPr/>
        </p:nvSpPr>
        <p:spPr>
          <a:xfrm>
            <a:off x="8441200" y="904108"/>
            <a:ext cx="29517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Taken November 9,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Single exposure, 30 seconds, 1250 ISO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22,180 light years away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Cluster of about 300,000 stars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One of the oldest objects in the sky, about 12B years old</a:t>
            </a:r>
          </a:p>
          <a:p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10000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9836E-080E-495B-99FA-B9CAA7A22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669"/>
            <a:ext cx="10515600" cy="1200329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>
                <a:solidFill>
                  <a:srgbClr val="FFFF00"/>
                </a:solidFill>
                <a:latin typeface="+mn-lt"/>
              </a:rPr>
              <a:t>Orion Nebula – Messier 42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CB7758-E689-4270-B986-A19F69906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01" y="979714"/>
            <a:ext cx="7570884" cy="549573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C46156-E3DB-474E-BFD1-6AF87A0793C1}"/>
              </a:ext>
            </a:extLst>
          </p:cNvPr>
          <p:cNvSpPr txBox="1"/>
          <p:nvPr/>
        </p:nvSpPr>
        <p:spPr>
          <a:xfrm>
            <a:off x="8917498" y="979714"/>
            <a:ext cx="32745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Taken November 30,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10 exposures, 10 seconds, 800 ISO stacked with BIAS, DARKs and FLATs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1,344 light years away</a:t>
            </a:r>
          </a:p>
          <a:p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493136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9836E-080E-495B-99FA-B9CAA7A22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669"/>
            <a:ext cx="10515600" cy="1200329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>
                <a:solidFill>
                  <a:srgbClr val="FFFF00"/>
                </a:solidFill>
                <a:latin typeface="+mn-lt"/>
              </a:rPr>
              <a:t>Triangulum Galaxy – Messier 33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CB7758-E689-4270-B986-A19F69906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4" y="1335779"/>
            <a:ext cx="8178581" cy="516756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C46156-E3DB-474E-BFD1-6AF87A0793C1}"/>
              </a:ext>
            </a:extLst>
          </p:cNvPr>
          <p:cNvSpPr txBox="1"/>
          <p:nvPr/>
        </p:nvSpPr>
        <p:spPr>
          <a:xfrm>
            <a:off x="8917498" y="1231641"/>
            <a:ext cx="32745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Taken December 10,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46 exposures, 25 seconds, 800 ISO stacked with BIAS, DARKs and FLATs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3 million light years away</a:t>
            </a:r>
          </a:p>
          <a:p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988156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9836E-080E-495B-99FA-B9CAA7A22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669"/>
            <a:ext cx="10515600" cy="1200329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>
                <a:solidFill>
                  <a:srgbClr val="FFFF00"/>
                </a:solidFill>
                <a:latin typeface="+mn-lt"/>
              </a:rPr>
              <a:t>Rigel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CB7758-E689-4270-B986-A19F69906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872" y="962554"/>
            <a:ext cx="3546781" cy="549128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C46156-E3DB-474E-BFD1-6AF87A0793C1}"/>
              </a:ext>
            </a:extLst>
          </p:cNvPr>
          <p:cNvSpPr txBox="1"/>
          <p:nvPr/>
        </p:nvSpPr>
        <p:spPr>
          <a:xfrm>
            <a:off x="8917498" y="1231641"/>
            <a:ext cx="32745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Taken March 13,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1 exposure, 13 seconds, 800 ISO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864.3 light years away</a:t>
            </a:r>
          </a:p>
          <a:p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567162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9836E-080E-495B-99FA-B9CAA7A22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669"/>
            <a:ext cx="10515600" cy="1200329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>
                <a:solidFill>
                  <a:srgbClr val="FFFF00"/>
                </a:solidFill>
                <a:latin typeface="+mn-lt"/>
              </a:rPr>
              <a:t>In Conclusion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FCD323-5FE1-40D0-B762-62DF5EDE2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7728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Almost to the point of having a turnkey observatory</a:t>
            </a:r>
          </a:p>
          <a:p>
            <a:r>
              <a:rPr lang="en-US" dirty="0">
                <a:solidFill>
                  <a:schemeClr val="bg1"/>
                </a:solidFill>
              </a:rPr>
              <a:t>Tweaks needed to the slot cover control, image preprocessing and telescope pointing accuracy</a:t>
            </a:r>
          </a:p>
          <a:p>
            <a:r>
              <a:rPr lang="en-US" dirty="0">
                <a:solidFill>
                  <a:schemeClr val="bg1"/>
                </a:solidFill>
              </a:rPr>
              <a:t>Next steps: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 Take more exposures (50 or more) of objects at longer shutter time and      process them through </a:t>
            </a:r>
            <a:r>
              <a:rPr lang="en-US" dirty="0" err="1">
                <a:solidFill>
                  <a:schemeClr val="bg1"/>
                </a:solidFill>
              </a:rPr>
              <a:t>PixInSight</a:t>
            </a:r>
            <a:endParaRPr lang="en-US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 Utilize the Nitecrawler focuser more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 Take planetary and sun photos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 Get over the learning curve!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 Look into remote control operation (maybe)</a:t>
            </a:r>
          </a:p>
          <a:p>
            <a:r>
              <a:rPr lang="en-US" dirty="0">
                <a:solidFill>
                  <a:schemeClr val="bg1"/>
                </a:solidFill>
              </a:rPr>
              <a:t>Need </a:t>
            </a: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clear skies!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643433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9836E-080E-495B-99FA-B9CAA7A22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669"/>
            <a:ext cx="10515600" cy="1200329"/>
          </a:xfrm>
        </p:spPr>
        <p:txBody>
          <a:bodyPr>
            <a:normAutofit/>
          </a:bodyPr>
          <a:lstStyle/>
          <a:p>
            <a:pPr algn="ctr"/>
            <a:r>
              <a:rPr lang="en-US" sz="3600" b="1" i="1" dirty="0">
                <a:solidFill>
                  <a:srgbClr val="FFFF00"/>
                </a:solidFill>
                <a:latin typeface="+mn-lt"/>
              </a:rPr>
              <a:t>The End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FCD323-5FE1-40D0-B762-62DF5EDE2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772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Links to websites: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bg1"/>
                </a:solidFill>
              </a:rPr>
              <a:t>Chamberlain Observatory </a:t>
            </a:r>
            <a:r>
              <a:rPr lang="en-US" dirty="0">
                <a:hlinkClick r:id="rId2"/>
              </a:rPr>
              <a:t>https://chamberlainobservatory.com</a:t>
            </a:r>
            <a:endParaRPr lang="en-US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dirty="0">
                <a:solidFill>
                  <a:schemeClr val="bg1"/>
                </a:solidFill>
              </a:rPr>
              <a:t>Email: </a:t>
            </a:r>
            <a:r>
              <a:rPr lang="en-US" dirty="0">
                <a:solidFill>
                  <a:schemeClr val="bg1"/>
                </a:solidFill>
                <a:hlinkClick r:id="rId3"/>
              </a:rPr>
              <a:t>dale@chamberlainobservatory.com</a:t>
            </a:r>
            <a:endParaRPr lang="en-US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dirty="0">
                <a:solidFill>
                  <a:schemeClr val="bg1"/>
                </a:solidFill>
              </a:rPr>
              <a:t>Bisque: </a:t>
            </a:r>
            <a:r>
              <a:rPr lang="en-US" dirty="0">
                <a:solidFill>
                  <a:schemeClr val="bg1"/>
                </a:solidFill>
                <a:hlinkClick r:id="rId4"/>
              </a:rPr>
              <a:t>http://www.bisque.com</a:t>
            </a:r>
            <a:endParaRPr lang="en-US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dirty="0" err="1">
                <a:solidFill>
                  <a:schemeClr val="bg1"/>
                </a:solidFill>
              </a:rPr>
              <a:t>PixInSight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dirty="0">
                <a:solidFill>
                  <a:schemeClr val="bg1"/>
                </a:solidFill>
                <a:hlinkClick r:id="rId5"/>
              </a:rPr>
              <a:t>https://pixinsight.com/</a:t>
            </a:r>
            <a:endParaRPr lang="en-US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dirty="0">
                <a:solidFill>
                  <a:schemeClr val="bg1"/>
                </a:solidFill>
              </a:rPr>
              <a:t>Moonlite: </a:t>
            </a:r>
            <a:r>
              <a:rPr lang="en-US" dirty="0">
                <a:solidFill>
                  <a:schemeClr val="bg1"/>
                </a:solidFill>
                <a:hlinkClick r:id="rId6"/>
              </a:rPr>
              <a:t>http://www.focuser.com/</a:t>
            </a:r>
            <a:endParaRPr lang="en-US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dirty="0" err="1">
                <a:solidFill>
                  <a:schemeClr val="bg1"/>
                </a:solidFill>
              </a:rPr>
              <a:t>SkyShed</a:t>
            </a:r>
            <a:r>
              <a:rPr lang="en-US" dirty="0">
                <a:solidFill>
                  <a:schemeClr val="bg1"/>
                </a:solidFill>
              </a:rPr>
              <a:t> POD MAX: </a:t>
            </a:r>
            <a:r>
              <a:rPr lang="en-US" dirty="0">
                <a:solidFill>
                  <a:schemeClr val="bg1"/>
                </a:solidFill>
                <a:hlinkClick r:id="rId7"/>
              </a:rPr>
              <a:t>http://www.skyshedpodmax.com/</a:t>
            </a:r>
            <a:endParaRPr lang="en-US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dirty="0">
                <a:solidFill>
                  <a:schemeClr val="bg1"/>
                </a:solidFill>
              </a:rPr>
              <a:t>Kendrick Astro Instruments: </a:t>
            </a:r>
            <a:r>
              <a:rPr lang="en-US" dirty="0">
                <a:solidFill>
                  <a:schemeClr val="bg1"/>
                </a:solidFill>
                <a:hlinkClick r:id="rId8"/>
              </a:rPr>
              <a:t>http://www.kendrickastro.com/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951219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6C234B2-0949-4CE4-9C7C-14BC7860070D}"/>
              </a:ext>
            </a:extLst>
          </p:cNvPr>
          <p:cNvSpPr txBox="1"/>
          <p:nvPr/>
        </p:nvSpPr>
        <p:spPr>
          <a:xfrm>
            <a:off x="1574334" y="117446"/>
            <a:ext cx="904333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3600" b="1" i="1" dirty="0">
                <a:solidFill>
                  <a:srgbClr val="FFFF00"/>
                </a:solidFill>
              </a:rPr>
              <a:t>Building An Observatory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Materials for the POD MAX observatory shipped from Canada and arrived on June 27, 2017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First POD MAX erected in the United States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Construction began July 13, 2017 and ended November 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Dome automation system arrived December 18, 2017 and installed in March 2018.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Observatory is 12 ½ feet around, 12 ½ feet high</a:t>
            </a:r>
            <a:endParaRPr lang="en-US" sz="3600" dirty="0">
              <a:solidFill>
                <a:schemeClr val="bg1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0690328-DD54-4663-A185-F53306F04C62}"/>
              </a:ext>
            </a:extLst>
          </p:cNvPr>
          <p:cNvGrpSpPr>
            <a:grpSpLocks noChangeAspect="1"/>
          </p:cNvGrpSpPr>
          <p:nvPr/>
        </p:nvGrpSpPr>
        <p:grpSpPr>
          <a:xfrm>
            <a:off x="901399" y="4710416"/>
            <a:ext cx="10559447" cy="1503785"/>
            <a:chOff x="1564129" y="5029198"/>
            <a:chExt cx="10559447" cy="150378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DED263F-CB5F-4D7F-8C71-0A29609C3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7902" y="5029200"/>
              <a:ext cx="2255674" cy="150378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9958D26-8269-4660-A099-0B7DCF29F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2227" y="5029199"/>
              <a:ext cx="2255675" cy="150378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6FFE953-4A7E-458A-B307-EFE368824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3159" y="5029199"/>
              <a:ext cx="1929067" cy="150378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A7005ED-63FE-4072-A6EF-16164118A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091" y="5029199"/>
              <a:ext cx="1929067" cy="150378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140B627-49FD-48BB-8F32-D58690B31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4129" y="5029198"/>
              <a:ext cx="2189962" cy="1459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634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7C4E6-92F1-46D4-ABB8-7D8E48D7E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i="1" dirty="0">
                <a:solidFill>
                  <a:srgbClr val="FFFF00"/>
                </a:solidFill>
              </a:rPr>
              <a:t>Building An Observatory</a:t>
            </a:r>
            <a:br>
              <a:rPr lang="en-US" b="1" i="1" dirty="0">
                <a:solidFill>
                  <a:srgbClr val="FFFF00"/>
                </a:solidFill>
              </a:rPr>
            </a:br>
            <a:r>
              <a:rPr lang="en-US" sz="2800" b="1" i="1" dirty="0">
                <a:solidFill>
                  <a:srgbClr val="FF0000"/>
                </a:solidFill>
              </a:rPr>
              <a:t>… Not for the faint of heart!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9F729-67D3-44F5-9930-D778BD15F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Delays due to waiting for building instructions and weather</a:t>
            </a:r>
          </a:p>
          <a:p>
            <a:r>
              <a:rPr lang="en-US" dirty="0">
                <a:solidFill>
                  <a:schemeClr val="bg1"/>
                </a:solidFill>
              </a:rPr>
              <a:t>First adopter woes: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Missing parts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Finding errors in instructions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Some components modified after shipment</a:t>
            </a:r>
          </a:p>
          <a:p>
            <a:r>
              <a:rPr lang="en-US" dirty="0">
                <a:solidFill>
                  <a:schemeClr val="bg1"/>
                </a:solidFill>
              </a:rPr>
              <a:t>Fortunately had help from people with construction/engineering background and excellent support from tech vendors</a:t>
            </a:r>
          </a:p>
          <a:p>
            <a:r>
              <a:rPr lang="en-US" dirty="0">
                <a:solidFill>
                  <a:schemeClr val="bg1"/>
                </a:solidFill>
              </a:rPr>
              <a:t>New technology learning curve</a:t>
            </a:r>
          </a:p>
          <a:p>
            <a:r>
              <a:rPr lang="en-US" dirty="0">
                <a:solidFill>
                  <a:schemeClr val="bg1"/>
                </a:solidFill>
              </a:rPr>
              <a:t>New technology not working as designed </a:t>
            </a:r>
          </a:p>
          <a:p>
            <a:pPr lvl="1"/>
            <a:r>
              <a:rPr lang="en-US" i="1" dirty="0">
                <a:solidFill>
                  <a:srgbClr val="FFC000"/>
                </a:solidFill>
              </a:rPr>
              <a:t>First dome control smoked when turned on! </a:t>
            </a:r>
          </a:p>
        </p:txBody>
      </p:sp>
    </p:spTree>
    <p:extLst>
      <p:ext uri="{BB962C8B-B14F-4D97-AF65-F5344CB8AC3E}">
        <p14:creationId xmlns:p14="http://schemas.microsoft.com/office/powerpoint/2010/main" val="320823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6C234B2-0949-4CE4-9C7C-14BC7860070D}"/>
              </a:ext>
            </a:extLst>
          </p:cNvPr>
          <p:cNvSpPr txBox="1"/>
          <p:nvPr/>
        </p:nvSpPr>
        <p:spPr>
          <a:xfrm>
            <a:off x="1574334" y="-268447"/>
            <a:ext cx="904333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3600" b="1" i="1" dirty="0">
                <a:solidFill>
                  <a:srgbClr val="FFFF00"/>
                </a:solidFill>
              </a:rPr>
              <a:t>Equipment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r>
              <a:rPr lang="en-US" sz="2400" i="1" dirty="0">
                <a:solidFill>
                  <a:srgbClr val="FF0000"/>
                </a:solidFill>
              </a:rPr>
              <a:t>Mount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Paramount ME II - </a:t>
            </a:r>
            <a:r>
              <a:rPr lang="en-US" dirty="0">
                <a:solidFill>
                  <a:schemeClr val="bg1"/>
                </a:solidFill>
              </a:rPr>
              <a:t>240 </a:t>
            </a:r>
            <a:r>
              <a:rPr lang="en-US" dirty="0" err="1">
                <a:solidFill>
                  <a:schemeClr val="bg1"/>
                </a:solidFill>
              </a:rPr>
              <a:t>lb</a:t>
            </a:r>
            <a:r>
              <a:rPr lang="en-US" dirty="0">
                <a:solidFill>
                  <a:schemeClr val="bg1"/>
                </a:solidFill>
              </a:rPr>
              <a:t> total instrument capacity</a:t>
            </a:r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The mount controls the movement of the telescope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It is attached to the steel pier and the telescope attaches to the mount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It must be calibrated and polar aligned before use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 computer controls the mount using </a:t>
            </a:r>
            <a:r>
              <a:rPr lang="en-US" sz="2400" dirty="0" err="1">
                <a:solidFill>
                  <a:srgbClr val="FFC000"/>
                </a:solidFill>
              </a:rPr>
              <a:t>TheSkyX</a:t>
            </a:r>
            <a:r>
              <a:rPr lang="en-US" sz="2400" dirty="0">
                <a:solidFill>
                  <a:srgbClr val="FFC000"/>
                </a:solidFill>
              </a:rPr>
              <a:t> Pro </a:t>
            </a:r>
            <a:r>
              <a:rPr lang="en-US" sz="2400" dirty="0">
                <a:solidFill>
                  <a:schemeClr val="bg1"/>
                </a:solidFill>
              </a:rPr>
              <a:t>software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BF25A-9D4E-4D10-977B-B2FB85218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649" y="4263338"/>
            <a:ext cx="2164702" cy="216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24436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6C234B2-0949-4CE4-9C7C-14BC7860070D}"/>
              </a:ext>
            </a:extLst>
          </p:cNvPr>
          <p:cNvSpPr txBox="1"/>
          <p:nvPr/>
        </p:nvSpPr>
        <p:spPr>
          <a:xfrm>
            <a:off x="1574334" y="-234892"/>
            <a:ext cx="90433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3600" b="1" i="1" dirty="0">
                <a:solidFill>
                  <a:srgbClr val="FFFF00"/>
                </a:solidFill>
              </a:rPr>
              <a:t>Equipment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r>
              <a:rPr lang="en-US" sz="2400" i="1" dirty="0">
                <a:solidFill>
                  <a:srgbClr val="FF0000"/>
                </a:solidFill>
              </a:rPr>
              <a:t>Telescope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Astro-Tech 14” RC (Ritchey-Chrétien)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Optical specifications: 14” aperture, 2850mm focal length, f/8 focal ratio prime lens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Carbon fiber truss-tube design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Hyperboloid primary and secondary mirror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BF25A-9D4E-4D10-977B-B2FB85218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935" y="3735426"/>
            <a:ext cx="2860673" cy="286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3471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6C234B2-0949-4CE4-9C7C-14BC7860070D}"/>
              </a:ext>
            </a:extLst>
          </p:cNvPr>
          <p:cNvSpPr txBox="1"/>
          <p:nvPr/>
        </p:nvSpPr>
        <p:spPr>
          <a:xfrm>
            <a:off x="1658224" y="-318781"/>
            <a:ext cx="904333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3600" b="1" i="1" dirty="0">
                <a:solidFill>
                  <a:srgbClr val="FFFF00"/>
                </a:solidFill>
              </a:rPr>
              <a:t>Equipment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r>
              <a:rPr lang="en-US" sz="2400" i="1" dirty="0">
                <a:solidFill>
                  <a:srgbClr val="FF0000"/>
                </a:solidFill>
              </a:rPr>
              <a:t>Focuser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Moonlite Nitecrawler model WR25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Extreme position accuracy that is repeatable down to .26 microns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Provides focus and optics rotation by manual or computer control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BF25A-9D4E-4D10-977B-B2FB85218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677" y="3094493"/>
            <a:ext cx="3367865" cy="366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4969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6C234B2-0949-4CE4-9C7C-14BC7860070D}"/>
              </a:ext>
            </a:extLst>
          </p:cNvPr>
          <p:cNvSpPr txBox="1"/>
          <p:nvPr/>
        </p:nvSpPr>
        <p:spPr>
          <a:xfrm>
            <a:off x="1633057" y="-394282"/>
            <a:ext cx="904333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3600" b="1" i="1" dirty="0">
                <a:solidFill>
                  <a:srgbClr val="FFFF00"/>
                </a:solidFill>
              </a:rPr>
              <a:t>Equipment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r>
              <a:rPr lang="en-US" sz="2400" i="1" dirty="0">
                <a:solidFill>
                  <a:srgbClr val="FF0000"/>
                </a:solidFill>
              </a:rPr>
              <a:t>Dome Control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Kendrick Astro Instruments PODMAX CRM-114 control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2 separate computers interfaced via Bluetooth control dome rotation and slot cover opening and closing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Interfaces to PC to keep the observatory slot opening where the telescope is pointing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BF25A-9D4E-4D10-977B-B2FB85218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477" y="3657599"/>
            <a:ext cx="1936865" cy="219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87285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6C234B2-0949-4CE4-9C7C-14BC7860070D}"/>
              </a:ext>
            </a:extLst>
          </p:cNvPr>
          <p:cNvSpPr txBox="1"/>
          <p:nvPr/>
        </p:nvSpPr>
        <p:spPr>
          <a:xfrm>
            <a:off x="1574334" y="117446"/>
            <a:ext cx="90433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3600" b="1" i="1" dirty="0">
                <a:solidFill>
                  <a:srgbClr val="FFFF00"/>
                </a:solidFill>
              </a:rPr>
              <a:t>All Together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BF25A-9D4E-4D10-977B-B2FB85218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1435503"/>
            <a:ext cx="3282460" cy="49236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23FBA1-8307-41CC-A7E8-004942BC7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793" y="1450910"/>
            <a:ext cx="5780015" cy="39561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E467A0-237F-4801-8AD4-40470894778A}"/>
              </a:ext>
            </a:extLst>
          </p:cNvPr>
          <p:cNvSpPr txBox="1"/>
          <p:nvPr/>
        </p:nvSpPr>
        <p:spPr>
          <a:xfrm>
            <a:off x="5870950" y="5406319"/>
            <a:ext cx="5171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The optical train---From celestial object to camera sensor</a:t>
            </a:r>
          </a:p>
        </p:txBody>
      </p:sp>
    </p:spTree>
    <p:extLst>
      <p:ext uri="{BB962C8B-B14F-4D97-AF65-F5344CB8AC3E}">
        <p14:creationId xmlns:p14="http://schemas.microsoft.com/office/powerpoint/2010/main" val="446740046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2201</TotalTime>
  <Words>1471</Words>
  <Application>Microsoft Office PowerPoint</Application>
  <PresentationFormat>Widescreen</PresentationFormat>
  <Paragraphs>211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ATS Script</vt:lpstr>
      <vt:lpstr>Wingdings</vt:lpstr>
      <vt:lpstr>ATS Marker Marker</vt:lpstr>
      <vt:lpstr>Calibri Light</vt:lpstr>
      <vt:lpstr>Arial</vt:lpstr>
      <vt:lpstr>Calibri</vt:lpstr>
      <vt:lpstr>Office Theme</vt:lpstr>
      <vt:lpstr>Astrophotography II  Capturing the Final Frontier</vt:lpstr>
      <vt:lpstr>PowerPoint Presentation</vt:lpstr>
      <vt:lpstr>PowerPoint Presentation</vt:lpstr>
      <vt:lpstr>Building An Observatory … Not for the faint of heart!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you see when you look through the eyepiece? (Camera sees things your eye doesn’t)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First visit: The Moon</vt:lpstr>
      <vt:lpstr>Ring Nebula – Messier 57</vt:lpstr>
      <vt:lpstr>Hercules Globular Cluster – Messier 13</vt:lpstr>
      <vt:lpstr>Orion Nebula – Messier 42</vt:lpstr>
      <vt:lpstr>Triangulum Galaxy – Messier 33</vt:lpstr>
      <vt:lpstr>Rigel</vt:lpstr>
      <vt:lpstr>In Conclusion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Astrophotography II</dc:title>
  <dc:creator>Dale Chamberlain</dc:creator>
  <cp:lastModifiedBy>Dale Chamberlain</cp:lastModifiedBy>
  <cp:revision>61</cp:revision>
  <dcterms:created xsi:type="dcterms:W3CDTF">2018-01-09T21:12:09Z</dcterms:created>
  <dcterms:modified xsi:type="dcterms:W3CDTF">2019-10-11T19:27:53Z</dcterms:modified>
</cp:coreProperties>
</file>